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6" r:id="rId3"/>
    <p:sldId id="295" r:id="rId4"/>
    <p:sldId id="256" r:id="rId5"/>
    <p:sldId id="260" r:id="rId6"/>
    <p:sldId id="262" r:id="rId7"/>
    <p:sldId id="261" r:id="rId8"/>
    <p:sldId id="291" r:id="rId9"/>
    <p:sldId id="257" r:id="rId10"/>
    <p:sldId id="263" r:id="rId11"/>
    <p:sldId id="258" r:id="rId12"/>
    <p:sldId id="294" r:id="rId13"/>
    <p:sldId id="292" r:id="rId14"/>
    <p:sldId id="259"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3" r:id="rId34"/>
    <p:sldId id="284" r:id="rId35"/>
    <p:sldId id="285" r:id="rId36"/>
    <p:sldId id="286" r:id="rId37"/>
    <p:sldId id="287" r:id="rId38"/>
    <p:sldId id="288" r:id="rId39"/>
    <p:sldId id="297" r:id="rId40"/>
    <p:sldId id="289" r:id="rId41"/>
    <p:sldId id="29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89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4F33762B-03A5-43EE-AE4D-56DFFE1AEF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E1FEF-E1DA-4365-9CB6-005EBF7F92C2}"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F33762B-03A5-43EE-AE4D-56DFFE1AEF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E1FEF-E1DA-4365-9CB6-005EBF7F92C2}"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F33762B-03A5-43EE-AE4D-56DFFE1AEF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E1FEF-E1DA-4365-9CB6-005EBF7F92C2}"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4F33762B-03A5-43EE-AE4D-56DFFE1AEF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E1FEF-E1DA-4365-9CB6-005EBF7F92C2}"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F33762B-03A5-43EE-AE4D-56DFFE1AEF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E1FEF-E1DA-4365-9CB6-005EBF7F92C2}"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4F33762B-03A5-43EE-AE4D-56DFFE1AEF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E1FEF-E1DA-4365-9CB6-005EBF7F92C2}"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4F33762B-03A5-43EE-AE4D-56DFFE1AEF2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CE1FEF-E1DA-4365-9CB6-005EBF7F92C2}"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4F33762B-03A5-43EE-AE4D-56DFFE1AEF2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CE1FEF-E1DA-4365-9CB6-005EBF7F92C2}"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33762B-03A5-43EE-AE4D-56DFFE1AEF2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CE1FEF-E1DA-4365-9CB6-005EBF7F92C2}"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F33762B-03A5-43EE-AE4D-56DFFE1AEF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E1FEF-E1DA-4365-9CB6-005EBF7F92C2}"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F33762B-03A5-43EE-AE4D-56DFFE1AEF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E1FEF-E1DA-4365-9CB6-005EBF7F92C2}"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33762B-03A5-43EE-AE4D-56DFFE1AEF2D}"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E1FEF-E1DA-4365-9CB6-005EBF7F92C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noAutofit/>
          </a:bodyPr>
          <a:p>
            <a:pPr algn="ctr"/>
            <a:r>
              <a:rPr lang="en-US" altLang="en-US" sz="9600">
                <a:solidFill>
                  <a:srgbClr val="FF0000"/>
                </a:solidFill>
                <a:latin typeface="Kalimati" panose="00000400000000000000" charset="0"/>
                <a:cs typeface="Kalimati" panose="00000400000000000000" charset="0"/>
              </a:rPr>
              <a:t>नमस्कार</a:t>
            </a:r>
            <a:endParaRPr lang="en-US" altLang="en-US" sz="9600">
              <a:solidFill>
                <a:srgbClr val="FF0000"/>
              </a:solidFill>
              <a:latin typeface="Kalimati" panose="00000400000000000000" charset="0"/>
              <a:cs typeface="Kalimati" panose="00000400000000000000" charset="0"/>
            </a:endParaRPr>
          </a:p>
        </p:txBody>
      </p:sp>
      <p:sp>
        <p:nvSpPr>
          <p:cNvPr id="3" name="Content Placeholder 2"/>
          <p:cNvSpPr>
            <a:spLocks noGrp="1"/>
          </p:cNvSpPr>
          <p:nvPr>
            <p:ph idx="1"/>
          </p:nvPr>
        </p:nvSpPr>
        <p:spPr/>
        <p:txBody>
          <a:bodyPr>
            <a:normAutofit fontScale="50000"/>
          </a:bodyPr>
          <a:p>
            <a:pPr marL="0" indent="0" algn="ctr">
              <a:buNone/>
            </a:pPr>
            <a:r>
              <a:rPr lang="en-US" sz="4000" dirty="0">
                <a:solidFill>
                  <a:srgbClr val="0070C0"/>
                </a:solidFill>
                <a:cs typeface="Kalimati" panose="00000400000000000000" pitchFamily="2"/>
                <a:sym typeface="+mn-ea"/>
              </a:rPr>
              <a:t>मानवीय कल्याणकारी फाउण्डेशन नेपालद्वारा सञ्चालित</a:t>
            </a:r>
            <a:endParaRPr lang="en-US" sz="4000" dirty="0">
              <a:solidFill>
                <a:srgbClr val="0070C0"/>
              </a:solidFill>
              <a:cs typeface="Kalimati" panose="00000400000000000000" pitchFamily="2"/>
              <a:sym typeface="+mn-ea"/>
            </a:endParaRPr>
          </a:p>
          <a:p>
            <a:pPr marL="0" indent="0" algn="ctr">
              <a:buNone/>
            </a:pPr>
            <a:br>
              <a:rPr lang="en-US" dirty="0">
                <a:cs typeface="Kalimati" panose="00000400000000000000" pitchFamily="2"/>
                <a:sym typeface="+mn-ea"/>
              </a:rPr>
            </a:br>
            <a:r>
              <a:rPr lang="en-US" sz="4000" dirty="0">
                <a:solidFill>
                  <a:srgbClr val="00B050"/>
                </a:solidFill>
                <a:effectLst/>
                <a:cs typeface="Kalimati" panose="00000400000000000000" pitchFamily="2"/>
                <a:sym typeface="+mn-ea"/>
              </a:rPr>
              <a:t>परियोजनाको</a:t>
            </a:r>
            <a:r>
              <a:rPr lang="en-US" sz="4000" dirty="0">
                <a:effectLst/>
                <a:cs typeface="Kalimati" panose="00000400000000000000" pitchFamily="2"/>
                <a:sym typeface="+mn-ea"/>
              </a:rPr>
              <a:t> </a:t>
            </a:r>
            <a:r>
              <a:rPr lang="en-US" sz="4000" dirty="0">
                <a:solidFill>
                  <a:srgbClr val="00B050"/>
                </a:solidFill>
                <a:effectLst/>
                <a:cs typeface="Kalimati" panose="00000400000000000000" pitchFamily="2"/>
                <a:sym typeface="+mn-ea"/>
              </a:rPr>
              <a:t>अनुगमन प्रतिवेदनको </a:t>
            </a:r>
            <a:endParaRPr lang="en-US" sz="4000" dirty="0">
              <a:solidFill>
                <a:srgbClr val="00B050"/>
              </a:solidFill>
              <a:effectLst/>
              <a:cs typeface="Kalimati" panose="00000400000000000000" pitchFamily="2"/>
              <a:sym typeface="+mn-ea"/>
            </a:endParaRPr>
          </a:p>
          <a:p>
            <a:pPr marL="0" indent="0" algn="ctr">
              <a:buNone/>
            </a:pPr>
            <a:r>
              <a:rPr lang="en-US" sz="4000" dirty="0">
                <a:solidFill>
                  <a:srgbClr val="00B050"/>
                </a:solidFill>
                <a:effectLst/>
                <a:cs typeface="Kalimati" panose="00000400000000000000" pitchFamily="2"/>
                <a:sym typeface="+mn-ea"/>
              </a:rPr>
              <a:t>संक्षिप्त प्रस्तुतिकरण</a:t>
            </a:r>
            <a:endParaRPr lang="en-US" sz="4000" dirty="0">
              <a:solidFill>
                <a:srgbClr val="00B050"/>
              </a:solidFill>
              <a:effectLst/>
              <a:cs typeface="Kalimati" panose="00000400000000000000" pitchFamily="2"/>
              <a:sym typeface="+mn-ea"/>
            </a:endParaRPr>
          </a:p>
          <a:p>
            <a:pPr marL="0" indent="0" algn="ctr">
              <a:buNone/>
            </a:pPr>
            <a:r>
              <a:rPr lang="en-US" sz="3600" dirty="0">
                <a:solidFill>
                  <a:srgbClr val="00B050"/>
                </a:solidFill>
                <a:effectLst/>
                <a:cs typeface="Kalimati" panose="00000400000000000000" pitchFamily="2"/>
                <a:sym typeface="+mn-ea"/>
              </a:rPr>
              <a:t>  </a:t>
            </a:r>
            <a:endParaRPr lang="en-US" sz="3600" dirty="0">
              <a:solidFill>
                <a:srgbClr val="00B050"/>
              </a:solidFill>
              <a:effectLst/>
              <a:cs typeface="Kalimati" panose="00000400000000000000" pitchFamily="2"/>
              <a:sym typeface="+mn-ea"/>
            </a:endParaRPr>
          </a:p>
          <a:p>
            <a:pPr marL="0" indent="0" algn="ctr" fontAlgn="auto">
              <a:lnSpc>
                <a:spcPct val="150000"/>
              </a:lnSpc>
              <a:buNone/>
            </a:pPr>
            <a:r>
              <a:rPr lang="en-US" sz="3600" u="sng" dirty="0">
                <a:solidFill>
                  <a:srgbClr val="002060"/>
                </a:solidFill>
                <a:effectLst/>
                <a:cs typeface="Kalimati" panose="00000400000000000000" pitchFamily="2"/>
                <a:sym typeface="+mn-ea"/>
              </a:rPr>
              <a:t>प्रस्तुतकर्ता</a:t>
            </a:r>
            <a:br>
              <a:rPr lang="en-US" sz="3600" dirty="0">
                <a:solidFill>
                  <a:srgbClr val="00B050"/>
                </a:solidFill>
                <a:effectLst/>
                <a:latin typeface="Calibri" panose="020F0502020204030204" pitchFamily="34" charset="0"/>
                <a:ea typeface="Calibri" panose="020F0502020204030204" pitchFamily="34" charset="0"/>
                <a:cs typeface="Kalimati" panose="00000400000000000000" pitchFamily="2"/>
                <a:sym typeface="+mn-ea"/>
              </a:rPr>
            </a:br>
            <a:r>
              <a:rPr lang="en-US" sz="3600" dirty="0">
                <a:solidFill>
                  <a:srgbClr val="00B050"/>
                </a:solidFill>
                <a:effectLst/>
                <a:latin typeface="Calibri" panose="020F0502020204030204" pitchFamily="34" charset="0"/>
                <a:ea typeface="Calibri" panose="020F0502020204030204" pitchFamily="34" charset="0"/>
                <a:cs typeface="Kalimati" panose="00000400000000000000" pitchFamily="2"/>
                <a:sym typeface="+mn-ea"/>
              </a:rPr>
              <a:t>  </a:t>
            </a:r>
            <a:r>
              <a:rPr lang="en-US" sz="3600" dirty="0">
                <a:effectLst/>
                <a:latin typeface="Calibri" panose="020F0502020204030204" pitchFamily="34" charset="0"/>
                <a:ea typeface="Calibri" panose="020F0502020204030204" pitchFamily="34" charset="0"/>
                <a:cs typeface="Kalimati" panose="00000400000000000000" pitchFamily="2"/>
                <a:sym typeface="+mn-ea"/>
              </a:rPr>
              <a:t>मुरारी वस्ती, अनुगमन टोली नेता </a:t>
            </a:r>
            <a:br>
              <a:rPr lang="en-US" sz="3600" dirty="0">
                <a:effectLst/>
                <a:latin typeface="Calibri" panose="020F0502020204030204" pitchFamily="34" charset="0"/>
                <a:ea typeface="Calibri" panose="020F0502020204030204" pitchFamily="34" charset="0"/>
                <a:cs typeface="Kalimati" panose="00000400000000000000" pitchFamily="2"/>
                <a:sym typeface="+mn-ea"/>
              </a:rPr>
            </a:br>
            <a:r>
              <a:rPr lang="en-US" sz="3600" dirty="0">
                <a:effectLst/>
                <a:latin typeface="Calibri" panose="020F0502020204030204" pitchFamily="34" charset="0"/>
                <a:ea typeface="Calibri" panose="020F0502020204030204" pitchFamily="34" charset="0"/>
                <a:cs typeface="Kalimati" panose="00000400000000000000" pitchFamily="2"/>
                <a:sym typeface="+mn-ea"/>
              </a:rPr>
              <a:t>        संगिता पौडेल, अनुगमन टोली सदस्य</a:t>
            </a:r>
            <a:br>
              <a:rPr lang="en-US" sz="3600" dirty="0">
                <a:effectLst/>
                <a:latin typeface="Calibri" panose="020F0502020204030204" pitchFamily="34" charset="0"/>
                <a:ea typeface="Calibri" panose="020F0502020204030204" pitchFamily="34" charset="0"/>
                <a:cs typeface="Kalimati" panose="00000400000000000000" pitchFamily="2"/>
                <a:sym typeface="+mn-ea"/>
              </a:rPr>
            </a:br>
            <a:br>
              <a:rPr lang="en-US" sz="3600" dirty="0">
                <a:solidFill>
                  <a:srgbClr val="00B050"/>
                </a:solidFill>
                <a:effectLst/>
                <a:cs typeface="Kalimati" panose="00000400000000000000" pitchFamily="2"/>
                <a:sym typeface="+mn-ea"/>
              </a:rPr>
            </a:br>
            <a:endParaRPr lang="en-US" sz="3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8304"/>
            <a:ext cx="10515600" cy="903384"/>
          </a:xfrm>
        </p:spPr>
        <p:txBody>
          <a:bodyPr>
            <a:normAutofit/>
          </a:bodyPr>
          <a:lstStyle/>
          <a:p>
            <a:pPr algn="ctr"/>
            <a:r>
              <a:rPr lang="en-US" sz="3600" dirty="0">
                <a:solidFill>
                  <a:srgbClr val="0070C0"/>
                </a:solidFill>
                <a:cs typeface="Kalimati" panose="00000400000000000000" pitchFamily="2"/>
              </a:rPr>
              <a:t>अनुगमनमा अवलम्बन गरिएको विधि</a:t>
            </a:r>
            <a:endParaRPr lang="en-US" sz="3600" dirty="0">
              <a:solidFill>
                <a:srgbClr val="0070C0"/>
              </a:solidFill>
              <a:cs typeface="Kalimati" panose="00000400000000000000" pitchFamily="2"/>
            </a:endParaRPr>
          </a:p>
        </p:txBody>
      </p:sp>
      <p:sp>
        <p:nvSpPr>
          <p:cNvPr id="3" name="Content Placeholder 2"/>
          <p:cNvSpPr>
            <a:spLocks noGrp="1"/>
          </p:cNvSpPr>
          <p:nvPr>
            <p:ph idx="1"/>
          </p:nvPr>
        </p:nvSpPr>
        <p:spPr>
          <a:xfrm>
            <a:off x="418641" y="1189822"/>
            <a:ext cx="11391441" cy="5255045"/>
          </a:xfrm>
        </p:spPr>
        <p:txBody>
          <a:bodyPr>
            <a:normAutofit lnSpcReduction="10000"/>
          </a:bodyPr>
          <a:lstStyle/>
          <a:p>
            <a:pPr marL="342900" marR="0" lvl="0" indent="-342900" algn="just">
              <a:lnSpc>
                <a:spcPct val="107000"/>
              </a:lnSpc>
              <a:spcBef>
                <a:spcPts val="0"/>
              </a:spcBef>
              <a:spcAft>
                <a:spcPts val="0"/>
              </a:spcAft>
              <a:buFont typeface="+mj-cs"/>
              <a:buAutoNum type="hindiAlpha1Period"/>
            </a:pPr>
            <a:r>
              <a:rPr lang="en-US" dirty="0">
                <a:effectLst/>
                <a:latin typeface="Calibri" panose="020F0502020204030204" pitchFamily="34" charset="0"/>
                <a:ea typeface="Calibri" panose="020F0502020204030204" pitchFamily="34" charset="0"/>
                <a:cs typeface="Kalimati" panose="00000400000000000000" pitchFamily="2"/>
              </a:rPr>
              <a:t>कार्यक्रम सञ्चालन गर्ने संस्थाका पदाधिकारीहरूसँग छलफल</a:t>
            </a:r>
            <a:r>
              <a:rPr lang="en-US" dirty="0">
                <a:effectLst/>
                <a:latin typeface="Calibri" panose="020F0502020204030204" pitchFamily="34" charset="0"/>
                <a:ea typeface="Calibri" panose="020F0502020204030204" pitchFamily="34" charset="0"/>
                <a:cs typeface="Kalimati" panose="00000400000000000000" pitchFamily="2"/>
              </a:rPr>
              <a:t>,</a:t>
            </a:r>
            <a:r>
              <a:rPr lang="en-US" dirty="0">
                <a:effectLst/>
                <a:latin typeface="Calibri" panose="020F0502020204030204" pitchFamily="34" charset="0"/>
                <a:ea typeface="Calibri" panose="020F0502020204030204" pitchFamily="34" charset="0"/>
                <a:cs typeface="Kalimati" panose="00000400000000000000" pitchFamily="2"/>
              </a:rPr>
              <a:t> विवरण संकलन तथा अध्ययन</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07000"/>
              </a:lnSpc>
              <a:spcBef>
                <a:spcPts val="0"/>
              </a:spcBef>
              <a:spcAft>
                <a:spcPts val="0"/>
              </a:spcAft>
              <a:buFont typeface="+mj-cs"/>
              <a:buAutoNum type="hindiAlpha1Period"/>
            </a:pPr>
            <a:r>
              <a:rPr lang="en-US" dirty="0">
                <a:effectLst/>
                <a:latin typeface="Calibri" panose="020F0502020204030204" pitchFamily="34" charset="0"/>
                <a:ea typeface="Calibri" panose="020F0502020204030204" pitchFamily="34" charset="0"/>
                <a:cs typeface="Kalimati" panose="00000400000000000000" pitchFamily="2"/>
              </a:rPr>
              <a:t>संस्थाको दर्ता नविकरण कर क्लियिरेन्स लगायतका संस्थासँग सम्बन्धित कागजातहरूको अध्ययन मुल्याङकन</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07000"/>
              </a:lnSpc>
              <a:spcBef>
                <a:spcPts val="0"/>
              </a:spcBef>
              <a:spcAft>
                <a:spcPts val="0"/>
              </a:spcAft>
              <a:buFont typeface="+mj-cs"/>
              <a:buAutoNum type="hindiAlpha1Period"/>
            </a:pPr>
            <a:r>
              <a:rPr lang="en-US" dirty="0">
                <a:effectLst/>
                <a:latin typeface="Calibri" panose="020F0502020204030204" pitchFamily="34" charset="0"/>
                <a:ea typeface="Calibri" panose="020F0502020204030204" pitchFamily="34" charset="0"/>
                <a:cs typeface="Kalimati" panose="00000400000000000000" pitchFamily="2"/>
              </a:rPr>
              <a:t>संस्थाको दुर दृष्टि</a:t>
            </a:r>
            <a:r>
              <a:rPr lang="en-US" dirty="0">
                <a:effectLst/>
                <a:latin typeface="Calibri" panose="020F0502020204030204" pitchFamily="34" charset="0"/>
                <a:ea typeface="Calibri" panose="020F0502020204030204" pitchFamily="34" charset="0"/>
                <a:cs typeface="Kalimati" panose="00000400000000000000" pitchFamily="2"/>
              </a:rPr>
              <a:t>, </a:t>
            </a:r>
            <a:r>
              <a:rPr lang="en-US" dirty="0">
                <a:effectLst/>
                <a:latin typeface="Calibri" panose="020F0502020204030204" pitchFamily="34" charset="0"/>
                <a:ea typeface="Calibri" panose="020F0502020204030204" pitchFamily="34" charset="0"/>
                <a:cs typeface="Kalimati" panose="00000400000000000000" pitchFamily="2"/>
              </a:rPr>
              <a:t>उद्देश्य तथा कार्यानुभव सम्बन्धी विवरणको अध्ययन</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07000"/>
              </a:lnSpc>
              <a:spcBef>
                <a:spcPts val="0"/>
              </a:spcBef>
              <a:spcAft>
                <a:spcPts val="0"/>
              </a:spcAft>
              <a:buFont typeface="+mj-cs"/>
              <a:buAutoNum type="hindiAlpha1Period"/>
            </a:pPr>
            <a:r>
              <a:rPr lang="en-US" dirty="0">
                <a:effectLst/>
                <a:latin typeface="Calibri" panose="020F0502020204030204" pitchFamily="34" charset="0"/>
                <a:ea typeface="Calibri" panose="020F0502020204030204" pitchFamily="34" charset="0"/>
                <a:cs typeface="Kalimati" panose="00000400000000000000" pitchFamily="2"/>
              </a:rPr>
              <a:t>कार्यक्रम सञ्चालित स्थानहरूको स्थलगत अवलोकन तथा निरिक्षण</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07000"/>
              </a:lnSpc>
              <a:spcBef>
                <a:spcPts val="0"/>
              </a:spcBef>
              <a:spcAft>
                <a:spcPts val="0"/>
              </a:spcAft>
              <a:buFont typeface="+mj-cs"/>
              <a:buAutoNum type="hindiAlpha1Period"/>
            </a:pPr>
            <a:r>
              <a:rPr lang="en-US" dirty="0">
                <a:effectLst/>
                <a:latin typeface="Calibri" panose="020F0502020204030204" pitchFamily="34" charset="0"/>
                <a:ea typeface="Calibri" panose="020F0502020204030204" pitchFamily="34" charset="0"/>
                <a:cs typeface="Kalimati" panose="00000400000000000000" pitchFamily="2"/>
              </a:rPr>
              <a:t>कार्यक्रम सञ्चालन भएका जिल्लाका सरोकारवालाहरूसँग छलफल तथा अन्तरक्रिया</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07000"/>
              </a:lnSpc>
              <a:spcBef>
                <a:spcPts val="0"/>
              </a:spcBef>
              <a:spcAft>
                <a:spcPts val="0"/>
              </a:spcAft>
              <a:buFont typeface="+mj-cs"/>
              <a:buAutoNum type="hindiAlpha1Period"/>
            </a:pPr>
            <a:r>
              <a:rPr lang="en-US" dirty="0">
                <a:effectLst/>
                <a:latin typeface="Calibri" panose="020F0502020204030204" pitchFamily="34" charset="0"/>
                <a:ea typeface="Calibri" panose="020F0502020204030204" pitchFamily="34" charset="0"/>
                <a:cs typeface="Kalimati" panose="00000400000000000000" pitchFamily="2"/>
              </a:rPr>
              <a:t>कार्यक्रम सञ्चालन भएका जिल्लाहरूमा सम्बन्धित लाभग्राहीहरूसँग प्रश्नावली भराइ संकलन तथा अध्ययन विश्लेषण</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07000"/>
              </a:lnSpc>
              <a:spcBef>
                <a:spcPts val="0"/>
              </a:spcBef>
              <a:spcAft>
                <a:spcPts val="0"/>
              </a:spcAft>
              <a:buFont typeface="+mj-cs"/>
              <a:buAutoNum type="hindiAlpha1Period"/>
            </a:pPr>
            <a:r>
              <a:rPr lang="en-US" dirty="0">
                <a:effectLst/>
                <a:latin typeface="Calibri" panose="020F0502020204030204" pitchFamily="34" charset="0"/>
                <a:ea typeface="Calibri" panose="020F0502020204030204" pitchFamily="34" charset="0"/>
                <a:cs typeface="Kalimati" panose="00000400000000000000" pitchFamily="2"/>
              </a:rPr>
              <a:t>सञ्चालित कार्यक्रम सम्बन्धमा स्थानीय वडाका जनप्रतिनिधि तथा स्थानीय बासिन्दाको राय प्रतिक्रिया संकलन </a:t>
            </a:r>
            <a:endParaRPr lang="en-US" dirty="0">
              <a:effectLst/>
              <a:latin typeface="Calibri" panose="020F0502020204030204" pitchFamily="34" charset="0"/>
              <a:ea typeface="Calibri" panose="020F0502020204030204" pitchFamily="34" charset="0"/>
              <a:cs typeface="Mangal" panose="02040503050203030202" pitchFamily="18" charset="0"/>
            </a:endParaRPr>
          </a:p>
          <a:p>
            <a:endParaRPr lang="en-US" sz="4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675" y="187288"/>
            <a:ext cx="11391441" cy="1123720"/>
          </a:xfrm>
        </p:spPr>
        <p:txBody>
          <a:bodyPr>
            <a:normAutofit/>
          </a:bodyPr>
          <a:lstStyle/>
          <a:p>
            <a:pPr algn="ctr"/>
            <a:r>
              <a:rPr lang="en-US" sz="3600" dirty="0">
                <a:solidFill>
                  <a:srgbClr val="00B050"/>
                </a:solidFill>
                <a:cs typeface="Kalimati" panose="00000400000000000000" pitchFamily="2"/>
              </a:rPr>
              <a:t>अनुगमनको क्रममा छलफल</a:t>
            </a:r>
            <a:r>
              <a:rPr lang="en-US" sz="3600" dirty="0">
                <a:solidFill>
                  <a:srgbClr val="00B050"/>
                </a:solidFill>
                <a:cs typeface="Kalimati" panose="00000400000000000000" pitchFamily="2"/>
              </a:rPr>
              <a:t>,</a:t>
            </a:r>
            <a:r>
              <a:rPr lang="en-US" sz="3600" dirty="0">
                <a:solidFill>
                  <a:srgbClr val="00B050"/>
                </a:solidFill>
                <a:cs typeface="Kalimati" panose="00000400000000000000" pitchFamily="2"/>
              </a:rPr>
              <a:t> अन्तरक्रिया गरिएका पदाधिकारी तथा महत्वपूर्ण व्यक्तित्वहरू</a:t>
            </a:r>
            <a:endParaRPr lang="en-US" sz="3600" dirty="0">
              <a:solidFill>
                <a:srgbClr val="00B050"/>
              </a:solidFill>
              <a:cs typeface="Kalimati" panose="00000400000000000000" pitchFamily="2"/>
            </a:endParaRPr>
          </a:p>
        </p:txBody>
      </p:sp>
      <p:sp>
        <p:nvSpPr>
          <p:cNvPr id="3" name="Content Placeholder 2"/>
          <p:cNvSpPr>
            <a:spLocks noGrp="1"/>
          </p:cNvSpPr>
          <p:nvPr>
            <p:ph idx="1"/>
          </p:nvPr>
        </p:nvSpPr>
        <p:spPr>
          <a:xfrm>
            <a:off x="330506" y="1311008"/>
            <a:ext cx="11391440" cy="5359704"/>
          </a:xfrm>
        </p:spPr>
        <p:txBody>
          <a:bodyPr>
            <a:normAutofit fontScale="92500"/>
          </a:bodyPr>
          <a:lstStyle/>
          <a:p>
            <a:pPr marL="342900" marR="0" lvl="0" indent="-342900">
              <a:lnSpc>
                <a:spcPct val="107000"/>
              </a:lnSpc>
              <a:spcBef>
                <a:spcPts val="0"/>
              </a:spcBef>
              <a:spcAft>
                <a:spcPts val="0"/>
              </a:spcAft>
              <a:buSzPts val="1200"/>
              <a:buFont typeface="+mj-cs"/>
              <a:buAutoNum type="hindiAlpha1Period"/>
            </a:pPr>
            <a:r>
              <a:rPr lang="en-US" dirty="0">
                <a:effectLst/>
                <a:latin typeface="Calibri" panose="020F0502020204030204" pitchFamily="34" charset="0"/>
                <a:ea typeface="Calibri" panose="020F0502020204030204" pitchFamily="34" charset="0"/>
                <a:cs typeface="Kalimati" panose="00000400000000000000" pitchFamily="2"/>
              </a:rPr>
              <a:t>काजि मिया अध्यक्ष मानवीय कल्याणकारी फाउण्डेशन काठमाडौं</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nSpc>
                <a:spcPct val="107000"/>
              </a:lnSpc>
              <a:spcBef>
                <a:spcPts val="0"/>
              </a:spcBef>
              <a:spcAft>
                <a:spcPts val="0"/>
              </a:spcAft>
              <a:buSzPts val="1200"/>
              <a:buFont typeface="+mj-cs"/>
              <a:buAutoNum type="hindiAlpha1Period"/>
            </a:pPr>
            <a:r>
              <a:rPr lang="en-US" dirty="0">
                <a:effectLst/>
                <a:latin typeface="Calibri" panose="020F0502020204030204" pitchFamily="34" charset="0"/>
                <a:ea typeface="Calibri" panose="020F0502020204030204" pitchFamily="34" charset="0"/>
                <a:cs typeface="Kalimati" panose="00000400000000000000" pitchFamily="2"/>
              </a:rPr>
              <a:t>हमिद जफर परियोजना को</a:t>
            </a:r>
            <a:r>
              <a:rPr lang="en-US" dirty="0">
                <a:effectLst/>
                <a:latin typeface="Calibri" panose="020F0502020204030204" pitchFamily="34" charset="0"/>
                <a:ea typeface="Calibri" panose="020F0502020204030204" pitchFamily="34" charset="0"/>
                <a:cs typeface="Kalimati" panose="00000400000000000000" pitchFamily="2"/>
              </a:rPr>
              <a:t>-</a:t>
            </a:r>
            <a:r>
              <a:rPr lang="en-US" dirty="0">
                <a:effectLst/>
                <a:latin typeface="Calibri" panose="020F0502020204030204" pitchFamily="34" charset="0"/>
                <a:ea typeface="Calibri" panose="020F0502020204030204" pitchFamily="34" charset="0"/>
                <a:cs typeface="Kalimati" panose="00000400000000000000" pitchFamily="2"/>
              </a:rPr>
              <a:t>अर्डनेटर काठमाडौ</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nSpc>
                <a:spcPct val="107000"/>
              </a:lnSpc>
              <a:spcBef>
                <a:spcPts val="0"/>
              </a:spcBef>
              <a:spcAft>
                <a:spcPts val="0"/>
              </a:spcAft>
              <a:buSzPts val="1200"/>
              <a:buFont typeface="+mj-cs"/>
              <a:buAutoNum type="hindiAlpha1Period"/>
            </a:pPr>
            <a:r>
              <a:rPr lang="en-US" dirty="0">
                <a:effectLst/>
                <a:latin typeface="Calibri" panose="020F0502020204030204" pitchFamily="34" charset="0"/>
                <a:ea typeface="Calibri" panose="020F0502020204030204" pitchFamily="34" charset="0"/>
                <a:cs typeface="Kalimati" panose="00000400000000000000" pitchFamily="2"/>
              </a:rPr>
              <a:t>शिवशंकर महतो प्रमुख धनगढी नगरपालिका सिरहा</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nSpc>
                <a:spcPct val="107000"/>
              </a:lnSpc>
              <a:spcBef>
                <a:spcPts val="0"/>
              </a:spcBef>
              <a:spcAft>
                <a:spcPts val="0"/>
              </a:spcAft>
              <a:buSzPts val="1200"/>
              <a:buFont typeface="+mj-cs"/>
              <a:buAutoNum type="hindiAlpha1Period"/>
            </a:pPr>
            <a:r>
              <a:rPr lang="en-US" dirty="0">
                <a:effectLst/>
                <a:latin typeface="Calibri" panose="020F0502020204030204" pitchFamily="34" charset="0"/>
                <a:ea typeface="Calibri" panose="020F0502020204030204" pitchFamily="34" charset="0"/>
                <a:cs typeface="Kalimati" panose="00000400000000000000" pitchFamily="2"/>
              </a:rPr>
              <a:t>श्री रामप्रसाद अधिकारी प्रधानाध्यापक महेन्द्र लिला माध्यामिक विद्यालय</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nSpc>
                <a:spcPct val="107000"/>
              </a:lnSpc>
              <a:spcBef>
                <a:spcPts val="0"/>
              </a:spcBef>
              <a:spcAft>
                <a:spcPts val="0"/>
              </a:spcAft>
              <a:buSzPts val="1200"/>
              <a:buFont typeface="+mj-cs"/>
              <a:buAutoNum type="hindiAlpha1Period"/>
            </a:pPr>
            <a:r>
              <a:rPr lang="en-US" dirty="0">
                <a:effectLst/>
                <a:latin typeface="Calibri" panose="020F0502020204030204" pitchFamily="34" charset="0"/>
                <a:ea typeface="Calibri" panose="020F0502020204030204" pitchFamily="34" charset="0"/>
                <a:cs typeface="Kalimati" panose="00000400000000000000" pitchFamily="2"/>
              </a:rPr>
              <a:t>श्री विकास धिताल सहायक प्रधानाध्यापक महेन्द्र लिला माध्यामिक विद्यालय</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nSpc>
                <a:spcPct val="107000"/>
              </a:lnSpc>
              <a:spcBef>
                <a:spcPts val="0"/>
              </a:spcBef>
              <a:spcAft>
                <a:spcPts val="0"/>
              </a:spcAft>
              <a:buSzPts val="1200"/>
              <a:buFont typeface="+mj-cs"/>
              <a:buAutoNum type="hindiAlpha1Period"/>
            </a:pPr>
            <a:r>
              <a:rPr lang="en-US" dirty="0">
                <a:effectLst/>
                <a:latin typeface="Calibri" panose="020F0502020204030204" pitchFamily="34" charset="0"/>
                <a:ea typeface="Calibri" panose="020F0502020204030204" pitchFamily="34" charset="0"/>
                <a:cs typeface="Kalimati" panose="00000400000000000000" pitchFamily="2"/>
              </a:rPr>
              <a:t>श्री नजामुद्विन मिया कार्यावाहक वडाध्यक्ष वडा नं ३ सिरानकोट गाउँपालिका गोरखा</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nSpc>
                <a:spcPct val="107000"/>
              </a:lnSpc>
              <a:spcBef>
                <a:spcPts val="0"/>
              </a:spcBef>
              <a:spcAft>
                <a:spcPts val="0"/>
              </a:spcAft>
              <a:buSzPts val="1200"/>
              <a:buFont typeface="+mj-cs"/>
              <a:buAutoNum type="hindiAlpha1Period"/>
            </a:pPr>
            <a:r>
              <a:rPr lang="en-US" dirty="0">
                <a:effectLst/>
                <a:latin typeface="Calibri" panose="020F0502020204030204" pitchFamily="34" charset="0"/>
                <a:ea typeface="Calibri" panose="020F0502020204030204" pitchFamily="34" charset="0"/>
                <a:cs typeface="Kalimati" panose="00000400000000000000" pitchFamily="2"/>
              </a:rPr>
              <a:t>नाजिम मिया शिक्षक स्थानीय मदर्शा तथा परियोजना सहयोगी संस्था गोदावरी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nSpc>
                <a:spcPct val="107000"/>
              </a:lnSpc>
              <a:spcBef>
                <a:spcPts val="0"/>
              </a:spcBef>
              <a:spcAft>
                <a:spcPts val="0"/>
              </a:spcAft>
              <a:buSzPts val="1200"/>
              <a:buFont typeface="+mj-cs"/>
              <a:buAutoNum type="hindiAlpha1Period"/>
            </a:pPr>
            <a:r>
              <a:rPr lang="en-US" dirty="0">
                <a:effectLst/>
                <a:latin typeface="Calibri" panose="020F0502020204030204" pitchFamily="34" charset="0"/>
                <a:ea typeface="Calibri" panose="020F0502020204030204" pitchFamily="34" charset="0"/>
                <a:cs typeface="Kalimati" panose="00000400000000000000" pitchFamily="2"/>
              </a:rPr>
              <a:t>अमिर जफर परियोजना समन्वयकर्ता गोदावरी नगरपालिका वडा नं १ ललितपुर</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nSpc>
                <a:spcPct val="107000"/>
              </a:lnSpc>
              <a:spcBef>
                <a:spcPts val="0"/>
              </a:spcBef>
              <a:spcAft>
                <a:spcPts val="0"/>
              </a:spcAft>
              <a:buSzPts val="1200"/>
              <a:buFont typeface="+mj-cs"/>
              <a:buAutoNum type="hindiAlpha1Period"/>
            </a:pPr>
            <a:r>
              <a:rPr lang="en-US" dirty="0">
                <a:effectLst/>
                <a:latin typeface="Calibri" panose="020F0502020204030204" pitchFamily="34" charset="0"/>
                <a:ea typeface="Calibri" panose="020F0502020204030204" pitchFamily="34" charset="0"/>
                <a:cs typeface="Kalimati" panose="00000400000000000000" pitchFamily="2"/>
              </a:rPr>
              <a:t>अनुवार मिया वडाध्यक्ष सोनवर्षा नगरपालिका वडा नं ८ मोरङ</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nSpc>
                <a:spcPct val="107000"/>
              </a:lnSpc>
              <a:spcBef>
                <a:spcPts val="0"/>
              </a:spcBef>
              <a:spcAft>
                <a:spcPts val="0"/>
              </a:spcAft>
              <a:buSzPts val="1200"/>
              <a:buFont typeface="+mj-cs"/>
              <a:buAutoNum type="hindiAlpha1Period"/>
            </a:pPr>
            <a:r>
              <a:rPr lang="en-US" dirty="0">
                <a:effectLst/>
                <a:latin typeface="Calibri" panose="020F0502020204030204" pitchFamily="34" charset="0"/>
                <a:ea typeface="Calibri" panose="020F0502020204030204" pitchFamily="34" charset="0"/>
                <a:cs typeface="Kalimati" panose="00000400000000000000" pitchFamily="2"/>
              </a:rPr>
              <a:t>श्री चन्द्रबहादुर सुनार वडाध्यक्ष गढी गाउँपालिका वडा नं ५ सुनसरी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nSpc>
                <a:spcPct val="107000"/>
              </a:lnSpc>
              <a:spcBef>
                <a:spcPts val="0"/>
              </a:spcBef>
              <a:spcAft>
                <a:spcPts val="0"/>
              </a:spcAft>
              <a:buSzPts val="1200"/>
              <a:buFont typeface="+mj-cs"/>
              <a:buAutoNum type="hindiAlpha1Period"/>
            </a:pPr>
            <a:r>
              <a:rPr lang="en-US" dirty="0">
                <a:effectLst/>
                <a:latin typeface="Calibri" panose="020F0502020204030204" pitchFamily="34" charset="0"/>
                <a:ea typeface="Calibri" panose="020F0502020204030204" pitchFamily="34" charset="0"/>
                <a:cs typeface="Kalimati" panose="00000400000000000000" pitchFamily="2"/>
              </a:rPr>
              <a:t>श्री रसिद खान वडा सदस्य गढी गाउँपालिका वडा नं ५ सुनसरी</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0" indent="0">
              <a:buNone/>
            </a:pPr>
            <a:endParaRPr lang="en-US" sz="4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000" dirty="0">
              <a:solidFill>
                <a:srgbClr val="FF0000"/>
              </a:solidFill>
              <a:cs typeface="Kalimati" panose="00000400000000000000" pitchFamily="2"/>
            </a:endParaRPr>
          </a:p>
          <a:p>
            <a:pPr marL="0" indent="0" algn="ctr">
              <a:buNone/>
            </a:pPr>
            <a:endParaRPr lang="en-US" sz="4000" dirty="0">
              <a:solidFill>
                <a:srgbClr val="FF0000"/>
              </a:solidFill>
              <a:cs typeface="Kalimati" panose="00000400000000000000" pitchFamily="2"/>
            </a:endParaRPr>
          </a:p>
          <a:p>
            <a:pPr marL="0" indent="0" algn="ctr">
              <a:buNone/>
            </a:pPr>
            <a:r>
              <a:rPr lang="en-US" sz="4000" dirty="0">
                <a:solidFill>
                  <a:srgbClr val="FF0000"/>
                </a:solidFill>
                <a:cs typeface="Kalimati" panose="00000400000000000000" pitchFamily="2"/>
              </a:rPr>
              <a:t>परियोजनाको</a:t>
            </a:r>
            <a:r>
              <a:rPr lang="en-US" sz="4000" dirty="0">
                <a:solidFill>
                  <a:srgbClr val="FF0000"/>
                </a:solidFill>
                <a:cs typeface="Kalimati" panose="00000400000000000000" pitchFamily="2"/>
              </a:rPr>
              <a:t> </a:t>
            </a:r>
            <a:r>
              <a:rPr lang="en-US" sz="4000" dirty="0">
                <a:solidFill>
                  <a:srgbClr val="FF0000"/>
                </a:solidFill>
                <a:cs typeface="Kalimati" panose="00000400000000000000" pitchFamily="2"/>
              </a:rPr>
              <a:t>भौतिक तथा वित्तीय प्रगति</a:t>
            </a:r>
            <a:endParaRPr lang="en-US" sz="4000" dirty="0">
              <a:solidFill>
                <a:srgbClr val="FF0000"/>
              </a:solidFill>
              <a:cs typeface="Kalimati" panose="00000400000000000000" pitchFamily="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31353" y="254000"/>
          <a:ext cx="11699914" cy="6587967"/>
        </p:xfrm>
        <a:graphic>
          <a:graphicData uri="http://schemas.openxmlformats.org/drawingml/2006/table">
            <a:tbl>
              <a:tblPr firstRow="1" firstCol="1" bandRow="1">
                <a:tableStyleId>{5C22544A-7EE6-4342-B048-85BDC9FD1C3A}</a:tableStyleId>
              </a:tblPr>
              <a:tblGrid>
                <a:gridCol w="491593"/>
                <a:gridCol w="1260090"/>
                <a:gridCol w="1332245"/>
                <a:gridCol w="1366888"/>
                <a:gridCol w="1828800"/>
                <a:gridCol w="1443209"/>
                <a:gridCol w="1542362"/>
                <a:gridCol w="1608462"/>
                <a:gridCol w="826265"/>
              </a:tblGrid>
              <a:tr h="437929">
                <a:tc>
                  <a:txBody>
                    <a:bodyPr/>
                    <a:lstStyle/>
                    <a:p>
                      <a:pPr marL="0" marR="0">
                        <a:lnSpc>
                          <a:spcPct val="107000"/>
                        </a:lnSpc>
                        <a:spcBef>
                          <a:spcPts val="0"/>
                        </a:spcBef>
                        <a:spcAft>
                          <a:spcPts val="0"/>
                        </a:spcAft>
                      </a:pPr>
                      <a:r>
                        <a:rPr lang="en-US" sz="1800">
                          <a:effectLst/>
                          <a:cs typeface="Kalimati" panose="00000400000000000000" pitchFamily="2"/>
                        </a:rPr>
                        <a:t>क्र सं</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कार्यक्रम</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जिल्ला</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लक्ष्य</a:t>
                      </a:r>
                      <a:endParaRPr lang="en-US" sz="1800">
                        <a:effectLst/>
                        <a:cs typeface="Kalimati" panose="00000400000000000000" pitchFamily="2"/>
                      </a:endParaRPr>
                    </a:p>
                    <a:p>
                      <a:pPr marL="0" marR="0">
                        <a:lnSpc>
                          <a:spcPct val="107000"/>
                        </a:lnSpc>
                        <a:spcBef>
                          <a:spcPts val="0"/>
                        </a:spcBef>
                        <a:spcAft>
                          <a:spcPts val="0"/>
                        </a:spcAft>
                      </a:pPr>
                      <a:r>
                        <a:rPr lang="en-US" sz="1800">
                          <a:effectLst/>
                          <a:cs typeface="Kalimati" panose="00000400000000000000" pitchFamily="2"/>
                        </a:rPr>
                        <a:t>(</a:t>
                      </a:r>
                      <a:r>
                        <a:rPr lang="en-US" sz="1800">
                          <a:effectLst/>
                          <a:cs typeface="Kalimati" panose="00000400000000000000" pitchFamily="2"/>
                        </a:rPr>
                        <a:t>संख्या</a:t>
                      </a:r>
                      <a:r>
                        <a:rPr lang="en-US" sz="1800">
                          <a:effectLst/>
                          <a:cs typeface="Kalimati" panose="00000400000000000000" pitchFamily="2"/>
                        </a:rPr>
                        <a:t>)</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प्रगति</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स्वीकृत बजेट रू</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प्राप्त बजेट</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खर्च </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कैफियत</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r>
              <a:tr h="1465338">
                <a:tc>
                  <a:txBody>
                    <a:bodyPr/>
                    <a:lstStyle/>
                    <a:p>
                      <a:pPr marL="0" marR="0">
                        <a:lnSpc>
                          <a:spcPct val="107000"/>
                        </a:lnSpc>
                        <a:spcBef>
                          <a:spcPts val="0"/>
                        </a:spcBef>
                        <a:spcAft>
                          <a:spcPts val="0"/>
                        </a:spcAft>
                      </a:pPr>
                      <a:r>
                        <a:rPr lang="en-US" sz="1800">
                          <a:effectLst/>
                          <a:cs typeface="Kalimati" panose="00000400000000000000" pitchFamily="2"/>
                        </a:rPr>
                        <a:t>१</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खाद्य सामग्री वितरण </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सुनसरी पर्सा ललितपुर</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न्यून आय भएका २०० परिवार </a:t>
                      </a:r>
                      <a:r>
                        <a:rPr lang="en-US" sz="1800">
                          <a:effectLst/>
                          <a:cs typeface="Kalimati" panose="00000400000000000000" pitchFamily="2"/>
                        </a:rPr>
                        <a:t>(</a:t>
                      </a:r>
                      <a:r>
                        <a:rPr lang="en-US" sz="1800">
                          <a:effectLst/>
                          <a:cs typeface="Kalimati" panose="00000400000000000000" pitchFamily="2"/>
                        </a:rPr>
                        <a:t>८००</a:t>
                      </a:r>
                      <a:r>
                        <a:rPr lang="en-US" sz="1800">
                          <a:effectLst/>
                          <a:cs typeface="Kalimati" panose="00000400000000000000" pitchFamily="2"/>
                        </a:rPr>
                        <a:t>)</a:t>
                      </a:r>
                      <a:r>
                        <a:rPr lang="en-US" sz="1800">
                          <a:effectLst/>
                          <a:cs typeface="Kalimati" panose="00000400000000000000" pitchFamily="2"/>
                        </a:rPr>
                        <a:t> जना </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न्यून आय भएका २०० परिवार </a:t>
                      </a:r>
                      <a:r>
                        <a:rPr lang="en-US" sz="1800">
                          <a:effectLst/>
                          <a:cs typeface="Kalimati" panose="00000400000000000000" pitchFamily="2"/>
                        </a:rPr>
                        <a:t>(</a:t>
                      </a:r>
                      <a:r>
                        <a:rPr lang="en-US" sz="1800">
                          <a:effectLst/>
                          <a:cs typeface="Kalimati" panose="00000400000000000000" pitchFamily="2"/>
                        </a:rPr>
                        <a:t>८००</a:t>
                      </a:r>
                      <a:r>
                        <a:rPr lang="en-US" sz="1800">
                          <a:effectLst/>
                          <a:cs typeface="Kalimati" panose="00000400000000000000" pitchFamily="2"/>
                        </a:rPr>
                        <a:t>)</a:t>
                      </a:r>
                      <a:r>
                        <a:rPr lang="en-US" sz="1800">
                          <a:effectLst/>
                          <a:cs typeface="Kalimati" panose="00000400000000000000" pitchFamily="2"/>
                        </a:rPr>
                        <a:t> जना भन्दा बढी </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२५९९२००</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२५९९२००</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२३७१२००</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rowSpan="4">
                  <a:txBody>
                    <a:bodyPr/>
                    <a:lstStyle/>
                    <a:p>
                      <a:pPr marL="0" marR="0">
                        <a:lnSpc>
                          <a:spcPct val="107000"/>
                        </a:lnSpc>
                        <a:spcBef>
                          <a:spcPts val="0"/>
                        </a:spcBef>
                        <a:spcAft>
                          <a:spcPts val="0"/>
                        </a:spcAft>
                      </a:pPr>
                      <a:r>
                        <a:rPr lang="en-US" sz="1800">
                          <a:effectLst/>
                          <a:cs typeface="Kalimati" panose="00000400000000000000" pitchFamily="2"/>
                        </a:rPr>
                        <a:t>प्रशासनिक तथा अन्य खर्च बाहेक</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r>
              <a:tr h="1465338">
                <a:tc>
                  <a:txBody>
                    <a:bodyPr/>
                    <a:lstStyle/>
                    <a:p>
                      <a:pPr marL="0" marR="0">
                        <a:lnSpc>
                          <a:spcPct val="107000"/>
                        </a:lnSpc>
                        <a:spcBef>
                          <a:spcPts val="0"/>
                        </a:spcBef>
                        <a:spcAft>
                          <a:spcPts val="0"/>
                        </a:spcAft>
                      </a:pPr>
                      <a:r>
                        <a:rPr lang="en-US" sz="1800">
                          <a:effectLst/>
                          <a:cs typeface="Kalimati" panose="00000400000000000000" pitchFamily="2"/>
                        </a:rPr>
                        <a:t>२</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न्यून आय भएका परिवारलाइ आर्थिक सहायता</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गोरखा</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dirty="0">
                          <a:effectLst/>
                          <a:cs typeface="Kalimati" panose="00000400000000000000" pitchFamily="2"/>
                        </a:rPr>
                        <a:t>१३० परिवार</a:t>
                      </a:r>
                      <a:endParaRPr lang="en-US" sz="1800" dirty="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६० परिवार तथा सोहि स्थान स्थित विद्यालयका विद्यार्थीहरू</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४२८९९५९</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dirty="0">
                          <a:effectLst/>
                          <a:cs typeface="Kalimati" panose="00000400000000000000" pitchFamily="2"/>
                        </a:rPr>
                        <a:t>४२८९९५९</a:t>
                      </a:r>
                      <a:endParaRPr lang="en-US" sz="1800" dirty="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३६४६१५६</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vMerge="1">
                  <a:tcPr/>
                </a:tc>
              </a:tr>
              <a:tr h="1171792">
                <a:tc>
                  <a:txBody>
                    <a:bodyPr/>
                    <a:lstStyle/>
                    <a:p>
                      <a:pPr marL="0" marR="0">
                        <a:lnSpc>
                          <a:spcPct val="107000"/>
                        </a:lnSpc>
                        <a:spcBef>
                          <a:spcPts val="0"/>
                        </a:spcBef>
                        <a:spcAft>
                          <a:spcPts val="0"/>
                        </a:spcAft>
                      </a:pPr>
                      <a:r>
                        <a:rPr lang="en-US" sz="1800">
                          <a:effectLst/>
                          <a:cs typeface="Kalimati" panose="00000400000000000000" pitchFamily="2"/>
                        </a:rPr>
                        <a:t>३</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राँगा वितरण</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सुनसरी मोरङ सप्तरी पर्सा ललितपुर</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२०० परिवार </a:t>
                      </a:r>
                      <a:r>
                        <a:rPr lang="en-US" sz="1800">
                          <a:effectLst/>
                          <a:cs typeface="Kalimati" panose="00000400000000000000" pitchFamily="2"/>
                        </a:rPr>
                        <a:t>(</a:t>
                      </a:r>
                      <a:r>
                        <a:rPr lang="en-US" sz="1800">
                          <a:effectLst/>
                          <a:cs typeface="Kalimati" panose="00000400000000000000" pitchFamily="2"/>
                        </a:rPr>
                        <a:t>२०००</a:t>
                      </a:r>
                      <a:r>
                        <a:rPr lang="en-US" sz="1800">
                          <a:effectLst/>
                          <a:cs typeface="Kalimati" panose="00000400000000000000" pitchFamily="2"/>
                        </a:rPr>
                        <a:t>)</a:t>
                      </a:r>
                      <a:r>
                        <a:rPr lang="en-US" sz="1800">
                          <a:effectLst/>
                          <a:cs typeface="Kalimati" panose="00000400000000000000" pitchFamily="2"/>
                        </a:rPr>
                        <a:t> जनाभन्दा कम </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४४ परिवार</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२४०१२४५</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२४०१२४५</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२२०००००</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vMerge="1">
                  <a:tcPr/>
                </a:tc>
              </a:tr>
              <a:tr h="1612111">
                <a:tc>
                  <a:txBody>
                    <a:bodyPr/>
                    <a:lstStyle/>
                    <a:p>
                      <a:pPr marL="0" marR="0">
                        <a:lnSpc>
                          <a:spcPct val="107000"/>
                        </a:lnSpc>
                        <a:spcBef>
                          <a:spcPts val="0"/>
                        </a:spcBef>
                        <a:spcAft>
                          <a:spcPts val="0"/>
                        </a:spcAft>
                      </a:pPr>
                      <a:r>
                        <a:rPr lang="en-US" sz="1800">
                          <a:effectLst/>
                          <a:cs typeface="Kalimati" panose="00000400000000000000" pitchFamily="2"/>
                        </a:rPr>
                        <a:t>४</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इम्पाउरिङ रूरल आइकल्निक</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सिरहा</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१५०० जनाको आँखा जाँच ५०० जनाको अपरेशन</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३५७९ जनाको आँखा जाँच ५२४ जनाको अपरेशन</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४३३९१२५</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४३३९१२५</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३१०००००</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vMerge="1">
                  <a:tcPr/>
                </a:tc>
              </a:tr>
              <a:tr h="291156">
                <a:tc>
                  <a:txBody>
                    <a:bodyPr/>
                    <a:lstStyle/>
                    <a:p>
                      <a:pPr marL="0" marR="0">
                        <a:lnSpc>
                          <a:spcPct val="107000"/>
                        </a:lnSpc>
                        <a:spcBef>
                          <a:spcPts val="0"/>
                        </a:spcBef>
                        <a:spcAft>
                          <a:spcPts val="0"/>
                        </a:spcAft>
                      </a:pPr>
                      <a:r>
                        <a:rPr lang="en-US" sz="1800">
                          <a:effectLst/>
                          <a:cs typeface="Kalimati" panose="00000400000000000000" pitchFamily="2"/>
                        </a:rPr>
                        <a:t> </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जम्मा</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 </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 </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 </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१३६२९५२९</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१३६२९५२९</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a:effectLst/>
                          <a:cs typeface="Kalimati" panose="00000400000000000000" pitchFamily="2"/>
                        </a:rPr>
                        <a:t>११३१७३५६</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c>
                  <a:txBody>
                    <a:bodyPr/>
                    <a:lstStyle/>
                    <a:p>
                      <a:pPr marL="0" marR="0">
                        <a:lnSpc>
                          <a:spcPct val="107000"/>
                        </a:lnSpc>
                        <a:spcBef>
                          <a:spcPts val="0"/>
                        </a:spcBef>
                        <a:spcAft>
                          <a:spcPts val="0"/>
                        </a:spcAft>
                      </a:pPr>
                      <a:r>
                        <a:rPr lang="en-US" sz="1800" dirty="0">
                          <a:effectLst/>
                          <a:cs typeface="Kalimati" panose="00000400000000000000" pitchFamily="2"/>
                        </a:rPr>
                        <a:t> </a:t>
                      </a:r>
                      <a:endParaRPr lang="en-US" sz="1800" dirty="0">
                        <a:effectLst/>
                        <a:latin typeface="Calibri" panose="020F0502020204030204" pitchFamily="34" charset="0"/>
                        <a:ea typeface="Calibri" panose="020F0502020204030204" pitchFamily="34" charset="0"/>
                        <a:cs typeface="Kalimati" panose="00000400000000000000" pitchFamily="2"/>
                      </a:endParaRPr>
                    </a:p>
                  </a:txBody>
                  <a:tcPr marL="56111" marR="56111" marT="0" marB="0"/>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135"/>
            <a:ext cx="10515600" cy="969485"/>
          </a:xfrm>
        </p:spPr>
        <p:txBody>
          <a:bodyPr>
            <a:normAutofit/>
          </a:bodyPr>
          <a:lstStyle/>
          <a:p>
            <a:pPr algn="ctr"/>
            <a:r>
              <a:rPr lang="en-US" sz="3600" dirty="0">
                <a:solidFill>
                  <a:srgbClr val="0070C0"/>
                </a:solidFill>
                <a:cs typeface="Kalimati" panose="00000400000000000000" pitchFamily="2"/>
              </a:rPr>
              <a:t>आँखा शिविरको प्रभाब</a:t>
            </a:r>
            <a:endParaRPr lang="en-US" sz="3600" dirty="0">
              <a:solidFill>
                <a:srgbClr val="0070C0"/>
              </a:solidFill>
              <a:cs typeface="Kalimati" panose="00000400000000000000" pitchFamily="2"/>
            </a:endParaRPr>
          </a:p>
        </p:txBody>
      </p:sp>
      <p:sp>
        <p:nvSpPr>
          <p:cNvPr id="3" name="Content Placeholder 2"/>
          <p:cNvSpPr>
            <a:spLocks noGrp="1"/>
          </p:cNvSpPr>
          <p:nvPr>
            <p:ph idx="1"/>
          </p:nvPr>
        </p:nvSpPr>
        <p:spPr>
          <a:xfrm>
            <a:off x="319489" y="1167788"/>
            <a:ext cx="11611777" cy="5354198"/>
          </a:xfrm>
        </p:spPr>
        <p:txBody>
          <a:bodyPr>
            <a:normAutofit fontScale="92500"/>
          </a:bodyPr>
          <a:lstStyle/>
          <a:p>
            <a:pPr marL="0" marR="0" indent="0" algn="just">
              <a:lnSpc>
                <a:spcPct val="107000"/>
              </a:lnSpc>
              <a:spcBef>
                <a:spcPts val="0"/>
              </a:spcBef>
              <a:spcAft>
                <a:spcPts val="800"/>
              </a:spcAft>
              <a:buNone/>
            </a:pP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dirty="0">
                <a:effectLst/>
                <a:latin typeface="कालीमाटी"/>
                <a:ea typeface="Calibri" panose="020F0502020204030204" pitchFamily="34" charset="0"/>
                <a:cs typeface="Kalimati" panose="00000400000000000000" pitchFamily="2"/>
              </a:rPr>
              <a:t>विभिन्न कारणले आँखाको दृष्टि</a:t>
            </a:r>
            <a:r>
              <a:rPr lang="en-US" dirty="0">
                <a:effectLst/>
                <a:latin typeface="कालीमाटी"/>
                <a:ea typeface="Calibri" panose="020F0502020204030204" pitchFamily="34" charset="0"/>
                <a:cs typeface="Kalimati" panose="00000400000000000000" pitchFamily="2"/>
              </a:rPr>
              <a:t> </a:t>
            </a:r>
            <a:r>
              <a:rPr lang="en-US" dirty="0">
                <a:effectLst/>
                <a:latin typeface="कालीमाटी"/>
                <a:ea typeface="Calibri" panose="020F0502020204030204" pitchFamily="34" charset="0"/>
                <a:cs typeface="Kalimati" panose="00000400000000000000" pitchFamily="2"/>
              </a:rPr>
              <a:t>क्षमता गुमाएका वा राम्ररी देख्न नसक्ने विरामीहरूले पुन दृष्टि क्षमता प्राप्त गरेका छन् । सजिलै आँखाले देख्न हेर्न सक्ने भएका छन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dirty="0">
                <a:effectLst/>
                <a:latin typeface="कालीमाटी"/>
                <a:ea typeface="Calibri" panose="020F0502020204030204" pitchFamily="34" charset="0"/>
                <a:cs typeface="Kalimati" panose="00000400000000000000" pitchFamily="2"/>
              </a:rPr>
              <a:t>अपरेशन पश्चात विरामीहरूले नयाँ जीवन प्राप्त गरेका छन । आँखा देख्न सक्ने भए पछि उनिहरूको जीवनमा जीवनस्तरमा सुधार आएको छ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dirty="0">
                <a:effectLst/>
                <a:latin typeface="कालीमाटी"/>
                <a:ea typeface="Calibri" panose="020F0502020204030204" pitchFamily="34" charset="0"/>
                <a:cs typeface="Kalimati" panose="00000400000000000000" pitchFamily="2"/>
              </a:rPr>
              <a:t>आँखाको रोग निदान भए पछि थप समस्या हुन नपाउँदै विरामीले उपचारको अवसर प्राप्त गरे</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07000"/>
              </a:lnSpc>
              <a:spcBef>
                <a:spcPts val="0"/>
              </a:spcBef>
              <a:spcAft>
                <a:spcPts val="0"/>
              </a:spcAft>
              <a:buFont typeface="Symbol" panose="05050102010706020507" pitchFamily="18" charset="2"/>
              <a:buChar char=""/>
            </a:pPr>
            <a:r>
              <a:rPr lang="en-US" dirty="0">
                <a:effectLst/>
                <a:latin typeface="कालीमाटी"/>
                <a:ea typeface="Calibri" panose="020F0502020204030204" pitchFamily="34" charset="0"/>
                <a:cs typeface="Kalimati" panose="00000400000000000000" pitchFamily="2"/>
              </a:rPr>
              <a:t>आँखाका विरामीहरूले निशुल्क</a:t>
            </a:r>
            <a:r>
              <a:rPr lang="en-US" dirty="0">
                <a:effectLst/>
                <a:latin typeface="कालीमाटी"/>
                <a:ea typeface="Calibri" panose="020F0502020204030204" pitchFamily="34" charset="0"/>
                <a:cs typeface="Kalimati" panose="00000400000000000000" pitchFamily="2"/>
              </a:rPr>
              <a:t> </a:t>
            </a:r>
            <a:r>
              <a:rPr lang="en-US" dirty="0">
                <a:effectLst/>
                <a:latin typeface="कालीमाटी"/>
                <a:ea typeface="Calibri" panose="020F0502020204030204" pitchFamily="34" charset="0"/>
                <a:cs typeface="Kalimati" panose="00000400000000000000" pitchFamily="2"/>
              </a:rPr>
              <a:t>रूपमा अपरेशन सम्मको उपचार सेवा प्राप्त गरे</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07000"/>
              </a:lnSpc>
              <a:spcBef>
                <a:spcPts val="0"/>
              </a:spcBef>
              <a:spcAft>
                <a:spcPts val="800"/>
              </a:spcAft>
              <a:buFont typeface="Symbol" panose="05050102010706020507" pitchFamily="18" charset="2"/>
              <a:buChar char=""/>
            </a:pPr>
            <a:r>
              <a:rPr lang="en-US" dirty="0">
                <a:effectLst/>
                <a:latin typeface="कालीमाटी"/>
                <a:ea typeface="Calibri" panose="020F0502020204030204" pitchFamily="34" charset="0"/>
                <a:cs typeface="Kalimati" panose="00000400000000000000" pitchFamily="2"/>
              </a:rPr>
              <a:t>आँखाको रोग पहिचान भएका विरामीहरूले तत्कालै उपचार पाए</a:t>
            </a:r>
            <a:endParaRPr lang="en-US" dirty="0">
              <a:effectLst/>
              <a:latin typeface="Calibri" panose="020F0502020204030204" pitchFamily="34" charset="0"/>
              <a:ea typeface="Calibri" panose="020F0502020204030204" pitchFamily="34" charset="0"/>
              <a:cs typeface="Mangal" panose="02040503050203030202" pitchFamily="18" charset="0"/>
            </a:endParaRPr>
          </a:p>
          <a:p>
            <a:r>
              <a:rPr lang="en-US" dirty="0">
                <a:effectLst/>
                <a:latin typeface="कालीमाटी"/>
                <a:ea typeface="Calibri" panose="020F0502020204030204" pitchFamily="34" charset="0"/>
                <a:cs typeface="Kalimati" panose="00000400000000000000" pitchFamily="2"/>
              </a:rPr>
              <a:t>उक्त आँखा शिविरमा विरामीहरूले मानवीय कल्याणकारी फाउण्डेशन तिलगंगा आँखा अस्पताल लगायत स्थानीय नगरपालिका तथा स्थानीय समुदायबाट समेत सहयोग पाए</a:t>
            </a:r>
            <a:endParaRPr lang="en-US" sz="4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270"/>
            <a:ext cx="10515600" cy="925418"/>
          </a:xfrm>
        </p:spPr>
        <p:txBody>
          <a:bodyPr>
            <a:normAutofit/>
          </a:bodyPr>
          <a:lstStyle/>
          <a:p>
            <a:pPr algn="ctr"/>
            <a:r>
              <a:rPr lang="en-US" sz="3600" dirty="0">
                <a:solidFill>
                  <a:srgbClr val="0070C0"/>
                </a:solidFill>
                <a:cs typeface="Kalimati" panose="00000400000000000000" pitchFamily="2"/>
              </a:rPr>
              <a:t>राँगा वितरणको प्रगति</a:t>
            </a:r>
            <a:endParaRPr lang="en-US" sz="3600" dirty="0">
              <a:solidFill>
                <a:srgbClr val="0070C0"/>
              </a:solidFill>
              <a:cs typeface="Kalimati" panose="00000400000000000000" pitchFamily="2"/>
            </a:endParaRPr>
          </a:p>
        </p:txBody>
      </p:sp>
      <p:graphicFrame>
        <p:nvGraphicFramePr>
          <p:cNvPr id="4" name="Content Placeholder 3"/>
          <p:cNvGraphicFramePr>
            <a:graphicFrameLocks noGrp="1"/>
          </p:cNvGraphicFramePr>
          <p:nvPr>
            <p:ph idx="1"/>
          </p:nvPr>
        </p:nvGraphicFramePr>
        <p:xfrm>
          <a:off x="253389" y="1211856"/>
          <a:ext cx="11567713" cy="5165534"/>
        </p:xfrm>
        <a:graphic>
          <a:graphicData uri="http://schemas.openxmlformats.org/drawingml/2006/table">
            <a:tbl>
              <a:tblPr firstRow="1" firstCol="1" bandRow="1">
                <a:tableStyleId>{5C22544A-7EE6-4342-B048-85BDC9FD1C3A}</a:tableStyleId>
              </a:tblPr>
              <a:tblGrid>
                <a:gridCol w="1107284"/>
                <a:gridCol w="3519801"/>
                <a:gridCol w="2938323"/>
                <a:gridCol w="2449633"/>
                <a:gridCol w="1552672"/>
              </a:tblGrid>
              <a:tr h="1278211">
                <a:tc>
                  <a:txBody>
                    <a:bodyPr/>
                    <a:lstStyle/>
                    <a:p>
                      <a:pPr marL="0" marR="0" algn="just">
                        <a:lnSpc>
                          <a:spcPct val="107000"/>
                        </a:lnSpc>
                        <a:spcBef>
                          <a:spcPts val="0"/>
                        </a:spcBef>
                        <a:spcAft>
                          <a:spcPts val="0"/>
                        </a:spcAft>
                      </a:pPr>
                      <a:r>
                        <a:rPr lang="en-US" sz="2800" dirty="0">
                          <a:effectLst/>
                        </a:rPr>
                        <a:t>क्र सं</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just">
                        <a:lnSpc>
                          <a:spcPct val="107000"/>
                        </a:lnSpc>
                        <a:spcBef>
                          <a:spcPts val="0"/>
                        </a:spcBef>
                        <a:spcAft>
                          <a:spcPts val="0"/>
                        </a:spcAft>
                      </a:pPr>
                      <a:r>
                        <a:rPr lang="en-US" sz="2800" dirty="0">
                          <a:effectLst/>
                        </a:rPr>
                        <a:t>जिल्ला</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राँगा वितरण  </a:t>
                      </a:r>
                      <a:endParaRPr lang="en-US" sz="2400" dirty="0">
                        <a:effectLst/>
                      </a:endParaRPr>
                    </a:p>
                    <a:p>
                      <a:pPr marL="0" marR="0" algn="ctr">
                        <a:lnSpc>
                          <a:spcPct val="107000"/>
                        </a:lnSpc>
                        <a:spcBef>
                          <a:spcPts val="0"/>
                        </a:spcBef>
                        <a:spcAft>
                          <a:spcPts val="0"/>
                        </a:spcAft>
                      </a:pPr>
                      <a:r>
                        <a:rPr lang="en-US" sz="2800" dirty="0">
                          <a:effectLst/>
                        </a:rPr>
                        <a:t>(</a:t>
                      </a:r>
                      <a:r>
                        <a:rPr lang="en-US" sz="2800" dirty="0">
                          <a:effectLst/>
                        </a:rPr>
                        <a:t>राँगा संख्या</a:t>
                      </a:r>
                      <a:r>
                        <a:rPr lang="en-US" sz="2800" dirty="0">
                          <a:effectLst/>
                        </a:rPr>
                        <a:t>)</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प्रगति </a:t>
                      </a:r>
                      <a:r>
                        <a:rPr lang="en-US" sz="2800" dirty="0">
                          <a:effectLst/>
                        </a:rPr>
                        <a:t>(</a:t>
                      </a:r>
                      <a:r>
                        <a:rPr lang="en-US" sz="2800" dirty="0">
                          <a:effectLst/>
                        </a:rPr>
                        <a:t>लाभग्राही संख्या</a:t>
                      </a:r>
                      <a:r>
                        <a:rPr lang="en-US" sz="2800" dirty="0">
                          <a:effectLst/>
                        </a:rPr>
                        <a:t>)</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c>
                  <a:txBody>
                    <a:bodyPr/>
                    <a:lstStyle/>
                    <a:p>
                      <a:pPr marL="0" marR="0" algn="just">
                        <a:lnSpc>
                          <a:spcPct val="107000"/>
                        </a:lnSpc>
                        <a:spcBef>
                          <a:spcPts val="0"/>
                        </a:spcBef>
                        <a:spcAft>
                          <a:spcPts val="0"/>
                        </a:spcAft>
                      </a:pPr>
                      <a:r>
                        <a:rPr lang="en-US" sz="2800" dirty="0">
                          <a:effectLst/>
                        </a:rPr>
                        <a:t>कैफियत</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txBody>
                  <a:tcPr marL="68580" marR="68580" marT="0" marB="0"/>
                </a:tc>
              </a:tr>
              <a:tr h="633878">
                <a:tc>
                  <a:txBody>
                    <a:bodyPr/>
                    <a:lstStyle/>
                    <a:p>
                      <a:pPr marL="0" marR="0" algn="just">
                        <a:lnSpc>
                          <a:spcPct val="107000"/>
                        </a:lnSpc>
                        <a:spcBef>
                          <a:spcPts val="0"/>
                        </a:spcBef>
                        <a:spcAft>
                          <a:spcPts val="0"/>
                        </a:spcAft>
                      </a:pPr>
                      <a:r>
                        <a:rPr lang="en-US" sz="2800" dirty="0">
                          <a:effectLst/>
                          <a:cs typeface="Kalimati" panose="00000400000000000000" pitchFamily="2"/>
                        </a:rPr>
                        <a:t>१</a:t>
                      </a:r>
                      <a:endParaRPr lang="en-US" sz="2400" dirty="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just">
                        <a:lnSpc>
                          <a:spcPct val="107000"/>
                        </a:lnSpc>
                        <a:spcBef>
                          <a:spcPts val="0"/>
                        </a:spcBef>
                        <a:spcAft>
                          <a:spcPts val="0"/>
                        </a:spcAft>
                      </a:pPr>
                      <a:r>
                        <a:rPr lang="en-US" sz="2800" dirty="0">
                          <a:effectLst/>
                          <a:cs typeface="Kalimati" panose="00000400000000000000" pitchFamily="2"/>
                        </a:rPr>
                        <a:t>ललितपुर</a:t>
                      </a:r>
                      <a:endParaRPr lang="en-US" sz="2400" dirty="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rowSpan="6">
                  <a:txBody>
                    <a:bodyPr/>
                    <a:lstStyle/>
                    <a:p>
                      <a:pPr marL="0" marR="0" algn="just">
                        <a:lnSpc>
                          <a:spcPct val="107000"/>
                        </a:lnSpc>
                        <a:spcBef>
                          <a:spcPts val="0"/>
                        </a:spcBef>
                        <a:spcAft>
                          <a:spcPts val="0"/>
                        </a:spcAft>
                      </a:pPr>
                      <a:r>
                        <a:rPr lang="en-US" sz="2800" dirty="0">
                          <a:effectLst/>
                          <a:cs typeface="Kalimati" panose="00000400000000000000" pitchFamily="2"/>
                        </a:rPr>
                        <a:t> </a:t>
                      </a:r>
                      <a:endParaRPr lang="en-US" sz="2400" dirty="0">
                        <a:effectLst/>
                        <a:cs typeface="Kalimati" panose="00000400000000000000" pitchFamily="2"/>
                      </a:endParaRPr>
                    </a:p>
                    <a:p>
                      <a:pPr marL="0" marR="0" algn="just">
                        <a:lnSpc>
                          <a:spcPct val="107000"/>
                        </a:lnSpc>
                        <a:spcBef>
                          <a:spcPts val="0"/>
                        </a:spcBef>
                        <a:spcAft>
                          <a:spcPts val="0"/>
                        </a:spcAft>
                      </a:pPr>
                      <a:r>
                        <a:rPr lang="en-US" sz="2800" dirty="0">
                          <a:effectLst/>
                          <a:cs typeface="Kalimati" panose="00000400000000000000" pitchFamily="2"/>
                        </a:rPr>
                        <a:t> </a:t>
                      </a:r>
                      <a:endParaRPr lang="en-US" sz="2400" dirty="0">
                        <a:effectLst/>
                        <a:cs typeface="Kalimati" panose="00000400000000000000" pitchFamily="2"/>
                      </a:endParaRPr>
                    </a:p>
                    <a:p>
                      <a:pPr marL="0" marR="0" algn="just">
                        <a:lnSpc>
                          <a:spcPct val="107000"/>
                        </a:lnSpc>
                        <a:spcBef>
                          <a:spcPts val="0"/>
                        </a:spcBef>
                        <a:spcAft>
                          <a:spcPts val="0"/>
                        </a:spcAft>
                      </a:pPr>
                      <a:r>
                        <a:rPr lang="en-US" sz="2800" dirty="0">
                          <a:effectLst/>
                          <a:cs typeface="Kalimati" panose="00000400000000000000" pitchFamily="2"/>
                        </a:rPr>
                        <a:t> </a:t>
                      </a:r>
                      <a:endParaRPr lang="en-US" sz="2400" dirty="0">
                        <a:effectLst/>
                        <a:cs typeface="Kalimati" panose="00000400000000000000" pitchFamily="2"/>
                      </a:endParaRPr>
                    </a:p>
                    <a:p>
                      <a:pPr marL="0" marR="0" algn="just">
                        <a:lnSpc>
                          <a:spcPct val="107000"/>
                        </a:lnSpc>
                        <a:spcBef>
                          <a:spcPts val="0"/>
                        </a:spcBef>
                        <a:spcAft>
                          <a:spcPts val="0"/>
                        </a:spcAft>
                      </a:pPr>
                      <a:r>
                        <a:rPr lang="en-US" sz="2800" dirty="0">
                          <a:effectLst/>
                          <a:cs typeface="Kalimati" panose="00000400000000000000" pitchFamily="2"/>
                        </a:rPr>
                        <a:t> </a:t>
                      </a:r>
                      <a:endParaRPr lang="en-US" sz="2400" dirty="0">
                        <a:effectLst/>
                        <a:cs typeface="Kalimati" panose="00000400000000000000" pitchFamily="2"/>
                      </a:endParaRPr>
                    </a:p>
                    <a:p>
                      <a:pPr marL="0" marR="0" algn="ctr">
                        <a:lnSpc>
                          <a:spcPct val="107000"/>
                        </a:lnSpc>
                        <a:spcBef>
                          <a:spcPts val="0"/>
                        </a:spcBef>
                        <a:spcAft>
                          <a:spcPts val="0"/>
                        </a:spcAft>
                      </a:pPr>
                      <a:r>
                        <a:rPr lang="en-US" sz="2800" dirty="0">
                          <a:effectLst/>
                          <a:cs typeface="Kalimati" panose="00000400000000000000" pitchFamily="2"/>
                        </a:rPr>
                        <a:t>३०</a:t>
                      </a:r>
                      <a:endParaRPr lang="en-US" sz="2400" dirty="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just">
                        <a:lnSpc>
                          <a:spcPct val="107000"/>
                        </a:lnSpc>
                        <a:spcBef>
                          <a:spcPts val="0"/>
                        </a:spcBef>
                        <a:spcAft>
                          <a:spcPts val="0"/>
                        </a:spcAft>
                      </a:pPr>
                      <a:r>
                        <a:rPr lang="en-US" sz="2800" dirty="0">
                          <a:effectLst/>
                          <a:cs typeface="Kalimati" panose="00000400000000000000" pitchFamily="2"/>
                        </a:rPr>
                        <a:t>२४०</a:t>
                      </a:r>
                      <a:endParaRPr lang="en-US" sz="2400" dirty="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just">
                        <a:lnSpc>
                          <a:spcPct val="107000"/>
                        </a:lnSpc>
                        <a:spcBef>
                          <a:spcPts val="0"/>
                        </a:spcBef>
                        <a:spcAft>
                          <a:spcPts val="0"/>
                        </a:spcAft>
                      </a:pPr>
                      <a:r>
                        <a:rPr lang="en-US" sz="2800" dirty="0">
                          <a:effectLst/>
                          <a:cs typeface="Kalimati" panose="00000400000000000000" pitchFamily="2"/>
                        </a:rPr>
                        <a:t> </a:t>
                      </a:r>
                      <a:endParaRPr lang="en-US" sz="2400" dirty="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r>
              <a:tr h="633878">
                <a:tc>
                  <a:txBody>
                    <a:bodyPr/>
                    <a:lstStyle/>
                    <a:p>
                      <a:pPr marL="0" marR="0" algn="just">
                        <a:lnSpc>
                          <a:spcPct val="107000"/>
                        </a:lnSpc>
                        <a:spcBef>
                          <a:spcPts val="0"/>
                        </a:spcBef>
                        <a:spcAft>
                          <a:spcPts val="0"/>
                        </a:spcAft>
                      </a:pPr>
                      <a:r>
                        <a:rPr lang="en-US" sz="2800">
                          <a:effectLst/>
                          <a:cs typeface="Kalimati" panose="00000400000000000000" pitchFamily="2"/>
                        </a:rPr>
                        <a:t>२</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just">
                        <a:lnSpc>
                          <a:spcPct val="107000"/>
                        </a:lnSpc>
                        <a:spcBef>
                          <a:spcPts val="0"/>
                        </a:spcBef>
                        <a:spcAft>
                          <a:spcPts val="0"/>
                        </a:spcAft>
                      </a:pPr>
                      <a:r>
                        <a:rPr lang="en-US" sz="2800" dirty="0">
                          <a:effectLst/>
                          <a:cs typeface="Kalimati" panose="00000400000000000000" pitchFamily="2"/>
                        </a:rPr>
                        <a:t>सप्तरी </a:t>
                      </a:r>
                      <a:r>
                        <a:rPr lang="en-US" sz="2800" dirty="0">
                          <a:effectLst/>
                          <a:cs typeface="Kalimati" panose="00000400000000000000" pitchFamily="2"/>
                        </a:rPr>
                        <a:t>(</a:t>
                      </a:r>
                      <a:r>
                        <a:rPr lang="en-US" sz="2800" dirty="0">
                          <a:effectLst/>
                          <a:cs typeface="Kalimati" panose="00000400000000000000" pitchFamily="2"/>
                        </a:rPr>
                        <a:t>वोधेवर्साइन</a:t>
                      </a:r>
                      <a:r>
                        <a:rPr lang="en-US" sz="2800" dirty="0">
                          <a:effectLst/>
                          <a:cs typeface="Kalimati" panose="00000400000000000000" pitchFamily="2"/>
                        </a:rPr>
                        <a:t>)</a:t>
                      </a:r>
                      <a:endParaRPr lang="en-US" sz="2400" dirty="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vMerge="1">
                  <a:tcPr/>
                </a:tc>
                <a:tc>
                  <a:txBody>
                    <a:bodyPr/>
                    <a:lstStyle/>
                    <a:p>
                      <a:pPr marL="0" marR="0" algn="just">
                        <a:lnSpc>
                          <a:spcPct val="107000"/>
                        </a:lnSpc>
                        <a:spcBef>
                          <a:spcPts val="0"/>
                        </a:spcBef>
                        <a:spcAft>
                          <a:spcPts val="0"/>
                        </a:spcAft>
                      </a:pPr>
                      <a:r>
                        <a:rPr lang="en-US" sz="2800">
                          <a:effectLst/>
                          <a:cs typeface="Kalimati" panose="00000400000000000000" pitchFamily="2"/>
                        </a:rPr>
                        <a:t>२९५</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just">
                        <a:lnSpc>
                          <a:spcPct val="107000"/>
                        </a:lnSpc>
                        <a:spcBef>
                          <a:spcPts val="0"/>
                        </a:spcBef>
                        <a:spcAft>
                          <a:spcPts val="0"/>
                        </a:spcAft>
                      </a:pPr>
                      <a:r>
                        <a:rPr lang="en-US" sz="2800" dirty="0">
                          <a:effectLst/>
                          <a:cs typeface="Kalimati" panose="00000400000000000000" pitchFamily="2"/>
                        </a:rPr>
                        <a:t> </a:t>
                      </a:r>
                      <a:endParaRPr lang="en-US" sz="2400" dirty="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r>
              <a:tr h="633878">
                <a:tc>
                  <a:txBody>
                    <a:bodyPr/>
                    <a:lstStyle/>
                    <a:p>
                      <a:pPr marL="0" marR="0" algn="just">
                        <a:lnSpc>
                          <a:spcPct val="107000"/>
                        </a:lnSpc>
                        <a:spcBef>
                          <a:spcPts val="0"/>
                        </a:spcBef>
                        <a:spcAft>
                          <a:spcPts val="0"/>
                        </a:spcAft>
                      </a:pPr>
                      <a:r>
                        <a:rPr lang="en-US" sz="2800">
                          <a:effectLst/>
                          <a:cs typeface="Kalimati" panose="00000400000000000000" pitchFamily="2"/>
                        </a:rPr>
                        <a:t>३</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just">
                        <a:lnSpc>
                          <a:spcPct val="107000"/>
                        </a:lnSpc>
                        <a:spcBef>
                          <a:spcPts val="0"/>
                        </a:spcBef>
                        <a:spcAft>
                          <a:spcPts val="0"/>
                        </a:spcAft>
                      </a:pPr>
                      <a:r>
                        <a:rPr lang="en-US" sz="2800">
                          <a:effectLst/>
                          <a:cs typeface="Kalimati" panose="00000400000000000000" pitchFamily="2"/>
                        </a:rPr>
                        <a:t>सुनसरी</a:t>
                      </a:r>
                      <a:r>
                        <a:rPr lang="en-US" sz="2800">
                          <a:effectLst/>
                          <a:cs typeface="Kalimati" panose="00000400000000000000" pitchFamily="2"/>
                        </a:rPr>
                        <a:t> (</a:t>
                      </a:r>
                      <a:r>
                        <a:rPr lang="en-US" sz="2800">
                          <a:effectLst/>
                          <a:cs typeface="Kalimati" panose="00000400000000000000" pitchFamily="2"/>
                        </a:rPr>
                        <a:t>गढिमाइ</a:t>
                      </a:r>
                      <a:r>
                        <a:rPr lang="en-US" sz="2800">
                          <a:effectLst/>
                          <a:cs typeface="Kalimati" panose="00000400000000000000" pitchFamily="2"/>
                        </a:rPr>
                        <a:t>)</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vMerge="1">
                  <a:tcPr/>
                </a:tc>
                <a:tc>
                  <a:txBody>
                    <a:bodyPr/>
                    <a:lstStyle/>
                    <a:p>
                      <a:pPr marL="0" marR="0" algn="just">
                        <a:lnSpc>
                          <a:spcPct val="107000"/>
                        </a:lnSpc>
                        <a:spcBef>
                          <a:spcPts val="0"/>
                        </a:spcBef>
                        <a:spcAft>
                          <a:spcPts val="0"/>
                        </a:spcAft>
                      </a:pPr>
                      <a:r>
                        <a:rPr lang="en-US" sz="2800">
                          <a:effectLst/>
                          <a:cs typeface="Kalimati" panose="00000400000000000000" pitchFamily="2"/>
                        </a:rPr>
                        <a:t>११०</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just">
                        <a:lnSpc>
                          <a:spcPct val="107000"/>
                        </a:lnSpc>
                        <a:spcBef>
                          <a:spcPts val="0"/>
                        </a:spcBef>
                        <a:spcAft>
                          <a:spcPts val="0"/>
                        </a:spcAft>
                      </a:pPr>
                      <a:r>
                        <a:rPr lang="en-US" sz="2800" dirty="0">
                          <a:effectLst/>
                          <a:cs typeface="Kalimati" panose="00000400000000000000" pitchFamily="2"/>
                        </a:rPr>
                        <a:t> </a:t>
                      </a:r>
                      <a:endParaRPr lang="en-US" sz="2400" dirty="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r>
              <a:tr h="633878">
                <a:tc>
                  <a:txBody>
                    <a:bodyPr/>
                    <a:lstStyle/>
                    <a:p>
                      <a:pPr marL="0" marR="0" algn="just">
                        <a:lnSpc>
                          <a:spcPct val="107000"/>
                        </a:lnSpc>
                        <a:spcBef>
                          <a:spcPts val="0"/>
                        </a:spcBef>
                        <a:spcAft>
                          <a:spcPts val="0"/>
                        </a:spcAft>
                      </a:pPr>
                      <a:r>
                        <a:rPr lang="en-US" sz="2800">
                          <a:effectLst/>
                          <a:cs typeface="Kalimati" panose="00000400000000000000" pitchFamily="2"/>
                        </a:rPr>
                        <a:t>४</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just">
                        <a:lnSpc>
                          <a:spcPct val="107000"/>
                        </a:lnSpc>
                        <a:spcBef>
                          <a:spcPts val="0"/>
                        </a:spcBef>
                        <a:spcAft>
                          <a:spcPts val="0"/>
                        </a:spcAft>
                      </a:pPr>
                      <a:r>
                        <a:rPr lang="en-US" sz="2800">
                          <a:effectLst/>
                          <a:cs typeface="Kalimati" panose="00000400000000000000" pitchFamily="2"/>
                        </a:rPr>
                        <a:t>पर्सा</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vMerge="1">
                  <a:tcPr/>
                </a:tc>
                <a:tc>
                  <a:txBody>
                    <a:bodyPr/>
                    <a:lstStyle/>
                    <a:p>
                      <a:pPr marL="0" marR="0" algn="just">
                        <a:lnSpc>
                          <a:spcPct val="107000"/>
                        </a:lnSpc>
                        <a:spcBef>
                          <a:spcPts val="0"/>
                        </a:spcBef>
                        <a:spcAft>
                          <a:spcPts val="0"/>
                        </a:spcAft>
                      </a:pPr>
                      <a:r>
                        <a:rPr lang="en-US" sz="2800">
                          <a:effectLst/>
                          <a:cs typeface="Kalimati" panose="00000400000000000000" pitchFamily="2"/>
                        </a:rPr>
                        <a:t>२००</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just">
                        <a:lnSpc>
                          <a:spcPct val="107000"/>
                        </a:lnSpc>
                        <a:spcBef>
                          <a:spcPts val="0"/>
                        </a:spcBef>
                        <a:spcAft>
                          <a:spcPts val="0"/>
                        </a:spcAft>
                      </a:pPr>
                      <a:r>
                        <a:rPr lang="en-US" sz="2800" dirty="0">
                          <a:effectLst/>
                          <a:cs typeface="Kalimati" panose="00000400000000000000" pitchFamily="2"/>
                        </a:rPr>
                        <a:t> </a:t>
                      </a:r>
                      <a:endParaRPr lang="en-US" sz="2400" dirty="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r>
              <a:tr h="633878">
                <a:tc>
                  <a:txBody>
                    <a:bodyPr/>
                    <a:lstStyle/>
                    <a:p>
                      <a:pPr marL="0" marR="0" algn="just">
                        <a:lnSpc>
                          <a:spcPct val="107000"/>
                        </a:lnSpc>
                        <a:spcBef>
                          <a:spcPts val="0"/>
                        </a:spcBef>
                        <a:spcAft>
                          <a:spcPts val="0"/>
                        </a:spcAft>
                      </a:pPr>
                      <a:r>
                        <a:rPr lang="en-US" sz="2800">
                          <a:effectLst/>
                          <a:cs typeface="Kalimati" panose="00000400000000000000" pitchFamily="2"/>
                        </a:rPr>
                        <a:t>५</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just">
                        <a:lnSpc>
                          <a:spcPct val="107000"/>
                        </a:lnSpc>
                        <a:spcBef>
                          <a:spcPts val="0"/>
                        </a:spcBef>
                        <a:spcAft>
                          <a:spcPts val="0"/>
                        </a:spcAft>
                      </a:pPr>
                      <a:r>
                        <a:rPr lang="en-US" sz="2800">
                          <a:effectLst/>
                          <a:cs typeface="Kalimati" panose="00000400000000000000" pitchFamily="2"/>
                        </a:rPr>
                        <a:t>मोरङ</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vMerge="1">
                  <a:tcPr/>
                </a:tc>
                <a:tc>
                  <a:txBody>
                    <a:bodyPr/>
                    <a:lstStyle/>
                    <a:p>
                      <a:pPr marL="0" marR="0" algn="just">
                        <a:lnSpc>
                          <a:spcPct val="107000"/>
                        </a:lnSpc>
                        <a:spcBef>
                          <a:spcPts val="0"/>
                        </a:spcBef>
                        <a:spcAft>
                          <a:spcPts val="0"/>
                        </a:spcAft>
                      </a:pPr>
                      <a:r>
                        <a:rPr lang="en-US" sz="2800">
                          <a:effectLst/>
                          <a:cs typeface="Kalimati" panose="00000400000000000000" pitchFamily="2"/>
                        </a:rPr>
                        <a:t>३६०</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just">
                        <a:lnSpc>
                          <a:spcPct val="107000"/>
                        </a:lnSpc>
                        <a:spcBef>
                          <a:spcPts val="0"/>
                        </a:spcBef>
                        <a:spcAft>
                          <a:spcPts val="0"/>
                        </a:spcAft>
                      </a:pPr>
                      <a:r>
                        <a:rPr lang="en-US" sz="2800" dirty="0">
                          <a:effectLst/>
                          <a:cs typeface="Kalimati" panose="00000400000000000000" pitchFamily="2"/>
                        </a:rPr>
                        <a:t> </a:t>
                      </a:r>
                      <a:endParaRPr lang="en-US" sz="2400" dirty="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r>
              <a:tr h="633878">
                <a:tc>
                  <a:txBody>
                    <a:bodyPr/>
                    <a:lstStyle/>
                    <a:p>
                      <a:pPr marL="0" marR="0" algn="just">
                        <a:lnSpc>
                          <a:spcPct val="107000"/>
                        </a:lnSpc>
                        <a:spcBef>
                          <a:spcPts val="0"/>
                        </a:spcBef>
                        <a:spcAft>
                          <a:spcPts val="0"/>
                        </a:spcAft>
                      </a:pPr>
                      <a:r>
                        <a:rPr lang="en-US" sz="2800">
                          <a:effectLst/>
                          <a:cs typeface="Kalimati" panose="00000400000000000000" pitchFamily="2"/>
                        </a:rPr>
                        <a:t> </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just">
                        <a:lnSpc>
                          <a:spcPct val="107000"/>
                        </a:lnSpc>
                        <a:spcBef>
                          <a:spcPts val="0"/>
                        </a:spcBef>
                        <a:spcAft>
                          <a:spcPts val="0"/>
                        </a:spcAft>
                      </a:pPr>
                      <a:r>
                        <a:rPr lang="en-US" sz="2800">
                          <a:effectLst/>
                          <a:cs typeface="Kalimati" panose="00000400000000000000" pitchFamily="2"/>
                        </a:rPr>
                        <a:t>जम्मा</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vMerge="1">
                  <a:tcPr/>
                </a:tc>
                <a:tc>
                  <a:txBody>
                    <a:bodyPr/>
                    <a:lstStyle/>
                    <a:p>
                      <a:pPr marL="0" marR="0" algn="just">
                        <a:lnSpc>
                          <a:spcPct val="107000"/>
                        </a:lnSpc>
                        <a:spcBef>
                          <a:spcPts val="0"/>
                        </a:spcBef>
                        <a:spcAft>
                          <a:spcPts val="0"/>
                        </a:spcAft>
                      </a:pPr>
                      <a:r>
                        <a:rPr lang="en-US" sz="2800">
                          <a:effectLst/>
                          <a:cs typeface="Kalimati" panose="00000400000000000000" pitchFamily="2"/>
                        </a:rPr>
                        <a:t>१२०५</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just">
                        <a:lnSpc>
                          <a:spcPct val="107000"/>
                        </a:lnSpc>
                        <a:spcBef>
                          <a:spcPts val="0"/>
                        </a:spcBef>
                        <a:spcAft>
                          <a:spcPts val="0"/>
                        </a:spcAft>
                      </a:pPr>
                      <a:r>
                        <a:rPr lang="en-US" sz="2800" dirty="0">
                          <a:effectLst/>
                          <a:cs typeface="Kalimati" panose="00000400000000000000" pitchFamily="2"/>
                        </a:rPr>
                        <a:t> </a:t>
                      </a:r>
                      <a:endParaRPr lang="en-US" sz="2400" dirty="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6271"/>
            <a:ext cx="10515600" cy="969484"/>
          </a:xfrm>
        </p:spPr>
        <p:txBody>
          <a:bodyPr>
            <a:normAutofit/>
          </a:bodyPr>
          <a:lstStyle/>
          <a:p>
            <a:r>
              <a:rPr kumimoji="0" lang="en-US" altLang="en-US" sz="3600" b="1" i="0"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Kalimati" panose="00000400000000000000" pitchFamily="2"/>
              </a:rPr>
              <a:t>परियोजना अनुसार स्वीकृत बजेट तथा खर्च </a:t>
            </a:r>
            <a:r>
              <a:rPr lang="en-US" altLang="en-US" sz="3600" b="1" dirty="0">
                <a:solidFill>
                  <a:srgbClr val="0070C0"/>
                </a:solidFill>
                <a:latin typeface="Times New Roman" panose="02020603050405020304" pitchFamily="18" charset="0"/>
                <a:ea typeface="Calibri" panose="020F0502020204030204" pitchFamily="34" charset="0"/>
                <a:cs typeface="Kalimati" panose="00000400000000000000" pitchFamily="2"/>
              </a:rPr>
              <a:t>र बाँकी</a:t>
            </a:r>
            <a:endParaRPr lang="en-US" sz="3600" dirty="0">
              <a:solidFill>
                <a:srgbClr val="0070C0"/>
              </a:solidFill>
            </a:endParaRPr>
          </a:p>
        </p:txBody>
      </p:sp>
      <p:graphicFrame>
        <p:nvGraphicFramePr>
          <p:cNvPr id="4" name="Content Placeholder 3"/>
          <p:cNvGraphicFramePr>
            <a:graphicFrameLocks noGrp="1"/>
          </p:cNvGraphicFramePr>
          <p:nvPr>
            <p:ph idx="1"/>
          </p:nvPr>
        </p:nvGraphicFramePr>
        <p:xfrm>
          <a:off x="187287" y="969484"/>
          <a:ext cx="11788048" cy="5864741"/>
        </p:xfrm>
        <a:graphic>
          <a:graphicData uri="http://schemas.openxmlformats.org/drawingml/2006/table">
            <a:tbl>
              <a:tblPr firstRow="1" firstCol="1" bandRow="1">
                <a:tableStyleId>{5C22544A-7EE6-4342-B048-85BDC9FD1C3A}</a:tableStyleId>
              </a:tblPr>
              <a:tblGrid>
                <a:gridCol w="938872"/>
                <a:gridCol w="4283123"/>
                <a:gridCol w="2027104"/>
                <a:gridCol w="2556888"/>
                <a:gridCol w="1982061"/>
              </a:tblGrid>
              <a:tr h="584658">
                <a:tc>
                  <a:txBody>
                    <a:bodyPr/>
                    <a:lstStyle/>
                    <a:p>
                      <a:pPr marL="0" marR="0" algn="ctr">
                        <a:lnSpc>
                          <a:spcPct val="107000"/>
                        </a:lnSpc>
                        <a:spcBef>
                          <a:spcPts val="0"/>
                        </a:spcBef>
                        <a:spcAft>
                          <a:spcPts val="0"/>
                        </a:spcAft>
                      </a:pPr>
                      <a:r>
                        <a:rPr lang="en-US" sz="2400">
                          <a:effectLst/>
                          <a:cs typeface="Kalimati" panose="00000400000000000000" pitchFamily="2"/>
                        </a:rPr>
                        <a:t>क्र सं</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ctr">
                        <a:lnSpc>
                          <a:spcPct val="107000"/>
                        </a:lnSpc>
                        <a:spcBef>
                          <a:spcPts val="0"/>
                        </a:spcBef>
                        <a:spcAft>
                          <a:spcPts val="0"/>
                        </a:spcAft>
                      </a:pPr>
                      <a:r>
                        <a:rPr lang="en-US" sz="2400">
                          <a:effectLst/>
                          <a:cs typeface="Kalimati" panose="00000400000000000000" pitchFamily="2"/>
                        </a:rPr>
                        <a:t>परियोजनाको नाम</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ctr">
                        <a:lnSpc>
                          <a:spcPct val="107000"/>
                        </a:lnSpc>
                        <a:spcBef>
                          <a:spcPts val="0"/>
                        </a:spcBef>
                        <a:spcAft>
                          <a:spcPts val="0"/>
                        </a:spcAft>
                      </a:pPr>
                      <a:r>
                        <a:rPr lang="en-US" sz="2400">
                          <a:effectLst/>
                          <a:cs typeface="Kalimati" panose="00000400000000000000" pitchFamily="2"/>
                        </a:rPr>
                        <a:t>स्वीकृत बजेट</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ctr">
                        <a:lnSpc>
                          <a:spcPct val="107000"/>
                        </a:lnSpc>
                        <a:spcBef>
                          <a:spcPts val="0"/>
                        </a:spcBef>
                        <a:spcAft>
                          <a:spcPts val="0"/>
                        </a:spcAft>
                      </a:pPr>
                      <a:r>
                        <a:rPr lang="en-US" sz="2400">
                          <a:effectLst/>
                          <a:cs typeface="Kalimati" panose="00000400000000000000" pitchFamily="2"/>
                        </a:rPr>
                        <a:t>कूल खर्च</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ctr">
                        <a:lnSpc>
                          <a:spcPct val="107000"/>
                        </a:lnSpc>
                        <a:spcBef>
                          <a:spcPts val="0"/>
                        </a:spcBef>
                        <a:spcAft>
                          <a:spcPts val="0"/>
                        </a:spcAft>
                      </a:pPr>
                      <a:r>
                        <a:rPr lang="en-US" sz="2400">
                          <a:effectLst/>
                          <a:cs typeface="Kalimati" panose="00000400000000000000" pitchFamily="2"/>
                        </a:rPr>
                        <a:t>बाँकी मौज्दात</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r>
              <a:tr h="584658">
                <a:tc>
                  <a:txBody>
                    <a:bodyPr/>
                    <a:lstStyle/>
                    <a:p>
                      <a:pPr marL="0" marR="0" algn="ctr">
                        <a:lnSpc>
                          <a:spcPct val="107000"/>
                        </a:lnSpc>
                        <a:spcBef>
                          <a:spcPts val="0"/>
                        </a:spcBef>
                        <a:spcAft>
                          <a:spcPts val="0"/>
                        </a:spcAft>
                      </a:pPr>
                      <a:r>
                        <a:rPr lang="en-US" sz="2400">
                          <a:effectLst/>
                          <a:cs typeface="Kalimati" panose="00000400000000000000" pitchFamily="2"/>
                        </a:rPr>
                        <a:t>१</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ctr">
                        <a:lnSpc>
                          <a:spcPct val="107000"/>
                        </a:lnSpc>
                        <a:spcBef>
                          <a:spcPts val="0"/>
                        </a:spcBef>
                        <a:spcAft>
                          <a:spcPts val="0"/>
                        </a:spcAft>
                      </a:pPr>
                      <a:r>
                        <a:rPr lang="en-US" sz="2400">
                          <a:effectLst/>
                          <a:cs typeface="Kalimati" panose="00000400000000000000" pitchFamily="2"/>
                        </a:rPr>
                        <a:t>खाद्य सामग्री वितरण</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ctr">
                        <a:lnSpc>
                          <a:spcPct val="107000"/>
                        </a:lnSpc>
                        <a:spcBef>
                          <a:spcPts val="0"/>
                        </a:spcBef>
                        <a:spcAft>
                          <a:spcPts val="0"/>
                        </a:spcAft>
                      </a:pPr>
                      <a:r>
                        <a:rPr lang="en-US" sz="2400">
                          <a:effectLst/>
                          <a:cs typeface="Kalimati" panose="00000400000000000000" pitchFamily="2"/>
                        </a:rPr>
                        <a:t>२५९९२००</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ctr">
                        <a:lnSpc>
                          <a:spcPct val="107000"/>
                        </a:lnSpc>
                        <a:spcBef>
                          <a:spcPts val="0"/>
                        </a:spcBef>
                        <a:spcAft>
                          <a:spcPts val="0"/>
                        </a:spcAft>
                      </a:pPr>
                      <a:r>
                        <a:rPr lang="en-US" sz="2400">
                          <a:effectLst/>
                          <a:cs typeface="Kalimati" panose="00000400000000000000" pitchFamily="2"/>
                        </a:rPr>
                        <a:t>२५१३२००</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ctr">
                        <a:lnSpc>
                          <a:spcPct val="107000"/>
                        </a:lnSpc>
                        <a:spcBef>
                          <a:spcPts val="0"/>
                        </a:spcBef>
                        <a:spcAft>
                          <a:spcPts val="0"/>
                        </a:spcAft>
                      </a:pPr>
                      <a:r>
                        <a:rPr lang="en-US" sz="2400">
                          <a:effectLst/>
                          <a:cs typeface="Kalimati" panose="00000400000000000000" pitchFamily="2"/>
                        </a:rPr>
                        <a:t>८६०००</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r>
              <a:tr h="1645647">
                <a:tc>
                  <a:txBody>
                    <a:bodyPr/>
                    <a:lstStyle/>
                    <a:p>
                      <a:pPr marL="0" marR="0" algn="ctr">
                        <a:lnSpc>
                          <a:spcPct val="107000"/>
                        </a:lnSpc>
                        <a:spcBef>
                          <a:spcPts val="0"/>
                        </a:spcBef>
                        <a:spcAft>
                          <a:spcPts val="0"/>
                        </a:spcAft>
                      </a:pPr>
                      <a:r>
                        <a:rPr lang="en-US" sz="2400">
                          <a:effectLst/>
                          <a:cs typeface="Kalimati" panose="00000400000000000000" pitchFamily="2"/>
                        </a:rPr>
                        <a:t>२</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ctr">
                        <a:lnSpc>
                          <a:spcPct val="107000"/>
                        </a:lnSpc>
                        <a:spcBef>
                          <a:spcPts val="0"/>
                        </a:spcBef>
                        <a:spcAft>
                          <a:spcPts val="0"/>
                        </a:spcAft>
                      </a:pPr>
                      <a:r>
                        <a:rPr lang="en-US" sz="2400" dirty="0">
                          <a:effectLst/>
                          <a:cs typeface="Kalimati" panose="00000400000000000000" pitchFamily="2"/>
                        </a:rPr>
                        <a:t>इम्पाउरिङ रूरल आइकल्निक अफ नेपाल थ्रुअप्थाल्मिक इक्यूपमेन्ट इन आउटरिच माइक्रो सर्जिकल आइ क्लिनिक </a:t>
                      </a:r>
                      <a:r>
                        <a:rPr lang="en-US" sz="2400" dirty="0">
                          <a:effectLst/>
                          <a:cs typeface="Kalimati" panose="00000400000000000000" pitchFamily="2"/>
                        </a:rPr>
                        <a:t>(OMEC)</a:t>
                      </a:r>
                      <a:r>
                        <a:rPr lang="en-US" sz="2400" dirty="0">
                          <a:effectLst/>
                          <a:cs typeface="Kalimati" panose="00000400000000000000" pitchFamily="2"/>
                        </a:rPr>
                        <a:t> </a:t>
                      </a:r>
                      <a:endParaRPr lang="en-US" sz="2400" dirty="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ctr">
                        <a:lnSpc>
                          <a:spcPct val="107000"/>
                        </a:lnSpc>
                        <a:spcBef>
                          <a:spcPts val="0"/>
                        </a:spcBef>
                        <a:spcAft>
                          <a:spcPts val="0"/>
                        </a:spcAft>
                      </a:pPr>
                      <a:r>
                        <a:rPr lang="en-US" sz="2400">
                          <a:effectLst/>
                          <a:cs typeface="Kalimati" panose="00000400000000000000" pitchFamily="2"/>
                        </a:rPr>
                        <a:t>४३३९१२५</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ctr">
                        <a:lnSpc>
                          <a:spcPct val="107000"/>
                        </a:lnSpc>
                        <a:spcBef>
                          <a:spcPts val="0"/>
                        </a:spcBef>
                        <a:spcAft>
                          <a:spcPts val="0"/>
                        </a:spcAft>
                      </a:pPr>
                      <a:r>
                        <a:rPr lang="en-US" sz="2400">
                          <a:effectLst/>
                          <a:cs typeface="Kalimati" panose="00000400000000000000" pitchFamily="2"/>
                        </a:rPr>
                        <a:t>३७१९१२५</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ctr">
                        <a:lnSpc>
                          <a:spcPct val="107000"/>
                        </a:lnSpc>
                        <a:spcBef>
                          <a:spcPts val="0"/>
                        </a:spcBef>
                        <a:spcAft>
                          <a:spcPts val="0"/>
                        </a:spcAft>
                      </a:pPr>
                      <a:r>
                        <a:rPr lang="en-US" sz="2400" dirty="0">
                          <a:effectLst/>
                          <a:cs typeface="Kalimati" panose="00000400000000000000" pitchFamily="2"/>
                        </a:rPr>
                        <a:t>६२००००</a:t>
                      </a:r>
                      <a:endParaRPr lang="en-US" sz="2400" dirty="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r>
              <a:tr h="1232560">
                <a:tc>
                  <a:txBody>
                    <a:bodyPr/>
                    <a:lstStyle/>
                    <a:p>
                      <a:pPr marL="0" marR="0" algn="ctr">
                        <a:lnSpc>
                          <a:spcPct val="107000"/>
                        </a:lnSpc>
                        <a:spcBef>
                          <a:spcPts val="0"/>
                        </a:spcBef>
                        <a:spcAft>
                          <a:spcPts val="0"/>
                        </a:spcAft>
                      </a:pPr>
                      <a:r>
                        <a:rPr lang="en-US" sz="2400">
                          <a:effectLst/>
                          <a:cs typeface="Kalimati" panose="00000400000000000000" pitchFamily="2"/>
                        </a:rPr>
                        <a:t>३</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ctr">
                        <a:lnSpc>
                          <a:spcPct val="107000"/>
                        </a:lnSpc>
                        <a:spcBef>
                          <a:spcPts val="0"/>
                        </a:spcBef>
                        <a:spcAft>
                          <a:spcPts val="0"/>
                        </a:spcAft>
                      </a:pPr>
                      <a:r>
                        <a:rPr lang="en-US" sz="2400" dirty="0">
                          <a:effectLst/>
                          <a:cs typeface="Kalimati" panose="00000400000000000000" pitchFamily="2"/>
                        </a:rPr>
                        <a:t>न्यून आय भएका परिवारलाइ  आय आर्जनका लागि आर्थिक सहायता परियोजना</a:t>
                      </a:r>
                      <a:endParaRPr lang="en-US" sz="2400" dirty="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ctr">
                        <a:lnSpc>
                          <a:spcPct val="107000"/>
                        </a:lnSpc>
                        <a:spcBef>
                          <a:spcPts val="0"/>
                        </a:spcBef>
                        <a:spcAft>
                          <a:spcPts val="0"/>
                        </a:spcAft>
                      </a:pPr>
                      <a:r>
                        <a:rPr lang="en-US" sz="2400">
                          <a:effectLst/>
                          <a:cs typeface="Kalimati" panose="00000400000000000000" pitchFamily="2"/>
                        </a:rPr>
                        <a:t>४२८९९५९</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ctr">
                        <a:lnSpc>
                          <a:spcPct val="107000"/>
                        </a:lnSpc>
                        <a:spcBef>
                          <a:spcPts val="0"/>
                        </a:spcBef>
                        <a:spcAft>
                          <a:spcPts val="0"/>
                        </a:spcAft>
                      </a:pPr>
                      <a:r>
                        <a:rPr lang="en-US" sz="2400">
                          <a:effectLst/>
                          <a:cs typeface="Kalimati" panose="00000400000000000000" pitchFamily="2"/>
                        </a:rPr>
                        <a:t>४१८१९५९</a:t>
                      </a:r>
                      <a:r>
                        <a:rPr lang="en-US" sz="2400">
                          <a:effectLst/>
                          <a:cs typeface="Kalimati" panose="00000400000000000000" pitchFamily="2"/>
                        </a:rPr>
                        <a:t>.</a:t>
                      </a:r>
                      <a:r>
                        <a:rPr lang="en-US" sz="2400">
                          <a:effectLst/>
                          <a:cs typeface="Kalimati" panose="00000400000000000000" pitchFamily="2"/>
                        </a:rPr>
                        <a:t>६६</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ctr">
                        <a:lnSpc>
                          <a:spcPct val="107000"/>
                        </a:lnSpc>
                        <a:spcBef>
                          <a:spcPts val="0"/>
                        </a:spcBef>
                        <a:spcAft>
                          <a:spcPts val="0"/>
                        </a:spcAft>
                      </a:pPr>
                      <a:r>
                        <a:rPr lang="en-US" sz="2400">
                          <a:effectLst/>
                          <a:cs typeface="Kalimati" panose="00000400000000000000" pitchFamily="2"/>
                        </a:rPr>
                        <a:t>१०७९९९</a:t>
                      </a:r>
                      <a:r>
                        <a:rPr lang="en-US" sz="2400">
                          <a:effectLst/>
                          <a:cs typeface="Kalimati" panose="00000400000000000000" pitchFamily="2"/>
                        </a:rPr>
                        <a:t>.</a:t>
                      </a:r>
                      <a:r>
                        <a:rPr lang="en-US" sz="2400">
                          <a:effectLst/>
                          <a:cs typeface="Kalimati" panose="00000400000000000000" pitchFamily="2"/>
                        </a:rPr>
                        <a:t>३४</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r>
              <a:tr h="584658">
                <a:tc>
                  <a:txBody>
                    <a:bodyPr/>
                    <a:lstStyle/>
                    <a:p>
                      <a:pPr marL="0" marR="0" algn="ctr">
                        <a:lnSpc>
                          <a:spcPct val="107000"/>
                        </a:lnSpc>
                        <a:spcBef>
                          <a:spcPts val="0"/>
                        </a:spcBef>
                        <a:spcAft>
                          <a:spcPts val="0"/>
                        </a:spcAft>
                      </a:pPr>
                      <a:r>
                        <a:rPr lang="en-US" sz="2400">
                          <a:effectLst/>
                          <a:cs typeface="Kalimati" panose="00000400000000000000" pitchFamily="2"/>
                        </a:rPr>
                        <a:t>४</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ctr">
                        <a:lnSpc>
                          <a:spcPct val="107000"/>
                        </a:lnSpc>
                        <a:spcBef>
                          <a:spcPts val="0"/>
                        </a:spcBef>
                        <a:spcAft>
                          <a:spcPts val="0"/>
                        </a:spcAft>
                      </a:pPr>
                      <a:r>
                        <a:rPr lang="en-US" sz="2400">
                          <a:effectLst/>
                          <a:cs typeface="Kalimati" panose="00000400000000000000" pitchFamily="2"/>
                        </a:rPr>
                        <a:t>राँगा वितरण</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ctr">
                        <a:lnSpc>
                          <a:spcPct val="107000"/>
                        </a:lnSpc>
                        <a:spcBef>
                          <a:spcPts val="0"/>
                        </a:spcBef>
                        <a:spcAft>
                          <a:spcPts val="0"/>
                        </a:spcAft>
                      </a:pPr>
                      <a:r>
                        <a:rPr lang="en-US" sz="2400">
                          <a:effectLst/>
                          <a:cs typeface="Kalimati" panose="00000400000000000000" pitchFamily="2"/>
                        </a:rPr>
                        <a:t>२४०१२४५</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ctr">
                        <a:lnSpc>
                          <a:spcPct val="107000"/>
                        </a:lnSpc>
                        <a:spcBef>
                          <a:spcPts val="0"/>
                        </a:spcBef>
                        <a:spcAft>
                          <a:spcPts val="0"/>
                        </a:spcAft>
                      </a:pPr>
                      <a:r>
                        <a:rPr lang="en-US" sz="2400">
                          <a:effectLst/>
                          <a:cs typeface="Kalimati" panose="00000400000000000000" pitchFamily="2"/>
                        </a:rPr>
                        <a:t>२३२१०००</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ctr">
                        <a:lnSpc>
                          <a:spcPct val="107000"/>
                        </a:lnSpc>
                        <a:spcBef>
                          <a:spcPts val="0"/>
                        </a:spcBef>
                        <a:spcAft>
                          <a:spcPts val="0"/>
                        </a:spcAft>
                      </a:pPr>
                      <a:r>
                        <a:rPr lang="en-US" sz="2400">
                          <a:effectLst/>
                          <a:cs typeface="Kalimati" panose="00000400000000000000" pitchFamily="2"/>
                        </a:rPr>
                        <a:t>८०२४५</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r>
              <a:tr h="1232560">
                <a:tc>
                  <a:txBody>
                    <a:bodyPr/>
                    <a:lstStyle/>
                    <a:p>
                      <a:pPr marL="0" marR="0" algn="ctr">
                        <a:lnSpc>
                          <a:spcPct val="107000"/>
                        </a:lnSpc>
                        <a:spcBef>
                          <a:spcPts val="0"/>
                        </a:spcBef>
                        <a:spcAft>
                          <a:spcPts val="0"/>
                        </a:spcAft>
                      </a:pPr>
                      <a:r>
                        <a:rPr lang="en-US" sz="2400">
                          <a:effectLst/>
                          <a:cs typeface="Kalimati" panose="00000400000000000000" pitchFamily="2"/>
                        </a:rPr>
                        <a:t> </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ctr">
                        <a:lnSpc>
                          <a:spcPct val="107000"/>
                        </a:lnSpc>
                        <a:spcBef>
                          <a:spcPts val="0"/>
                        </a:spcBef>
                        <a:spcAft>
                          <a:spcPts val="0"/>
                        </a:spcAft>
                      </a:pPr>
                      <a:r>
                        <a:rPr lang="en-US" sz="2400" dirty="0">
                          <a:effectLst/>
                          <a:cs typeface="Kalimati" panose="00000400000000000000" pitchFamily="2"/>
                        </a:rPr>
                        <a:t> जम्मा</a:t>
                      </a:r>
                      <a:endParaRPr lang="en-US" sz="2400" dirty="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ctr">
                        <a:lnSpc>
                          <a:spcPct val="107000"/>
                        </a:lnSpc>
                        <a:spcBef>
                          <a:spcPts val="0"/>
                        </a:spcBef>
                        <a:spcAft>
                          <a:spcPts val="0"/>
                        </a:spcAft>
                      </a:pPr>
                      <a:r>
                        <a:rPr lang="en-US" sz="2400">
                          <a:effectLst/>
                          <a:cs typeface="Kalimati" panose="00000400000000000000" pitchFamily="2"/>
                        </a:rPr>
                        <a:t>१३६२९५२९</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ctr">
                        <a:lnSpc>
                          <a:spcPct val="107000"/>
                        </a:lnSpc>
                        <a:spcBef>
                          <a:spcPts val="0"/>
                        </a:spcBef>
                        <a:spcAft>
                          <a:spcPts val="0"/>
                        </a:spcAft>
                      </a:pPr>
                      <a:r>
                        <a:rPr lang="en-US" sz="2400">
                          <a:effectLst/>
                          <a:cs typeface="Kalimati" panose="00000400000000000000" pitchFamily="2"/>
                        </a:rPr>
                        <a:t>१२७३५२८४</a:t>
                      </a:r>
                      <a:r>
                        <a:rPr lang="en-US" sz="2400">
                          <a:effectLst/>
                          <a:cs typeface="Kalimati" panose="00000400000000000000" pitchFamily="2"/>
                        </a:rPr>
                        <a:t>.</a:t>
                      </a:r>
                      <a:r>
                        <a:rPr lang="en-US" sz="2400">
                          <a:effectLst/>
                          <a:cs typeface="Kalimati" panose="00000400000000000000" pitchFamily="2"/>
                        </a:rPr>
                        <a:t>६६</a:t>
                      </a:r>
                      <a:endParaRPr lang="en-US" sz="2400">
                        <a:effectLst/>
                        <a:cs typeface="Kalimati" panose="00000400000000000000" pitchFamily="2"/>
                      </a:endParaRPr>
                    </a:p>
                    <a:p>
                      <a:pPr marL="0" marR="0" algn="ctr">
                        <a:lnSpc>
                          <a:spcPct val="107000"/>
                        </a:lnSpc>
                        <a:spcBef>
                          <a:spcPts val="0"/>
                        </a:spcBef>
                        <a:spcAft>
                          <a:spcPts val="0"/>
                        </a:spcAft>
                      </a:pPr>
                      <a:r>
                        <a:rPr lang="en-US" sz="2400">
                          <a:effectLst/>
                          <a:cs typeface="Kalimati" panose="00000400000000000000" pitchFamily="2"/>
                        </a:rPr>
                        <a:t>(</a:t>
                      </a:r>
                      <a:r>
                        <a:rPr lang="en-US" sz="2400">
                          <a:effectLst/>
                          <a:cs typeface="Kalimati" panose="00000400000000000000" pitchFamily="2"/>
                        </a:rPr>
                        <a:t>९३</a:t>
                      </a:r>
                      <a:r>
                        <a:rPr lang="en-US" sz="2400">
                          <a:effectLst/>
                          <a:cs typeface="Kalimati" panose="00000400000000000000" pitchFamily="2"/>
                        </a:rPr>
                        <a:t>.</a:t>
                      </a:r>
                      <a:r>
                        <a:rPr lang="en-US" sz="2400">
                          <a:effectLst/>
                          <a:cs typeface="Kalimati" panose="00000400000000000000" pitchFamily="2"/>
                        </a:rPr>
                        <a:t>०७</a:t>
                      </a:r>
                      <a:r>
                        <a:rPr lang="en-US" sz="2400">
                          <a:effectLst/>
                          <a:cs typeface="Kalimati" panose="00000400000000000000" pitchFamily="2"/>
                        </a:rPr>
                        <a:t>)</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c>
                  <a:txBody>
                    <a:bodyPr/>
                    <a:lstStyle/>
                    <a:p>
                      <a:pPr marL="0" marR="0" algn="ctr">
                        <a:lnSpc>
                          <a:spcPct val="107000"/>
                        </a:lnSpc>
                        <a:spcBef>
                          <a:spcPts val="0"/>
                        </a:spcBef>
                        <a:spcAft>
                          <a:spcPts val="0"/>
                        </a:spcAft>
                      </a:pPr>
                      <a:r>
                        <a:rPr lang="en-US" sz="2400" dirty="0">
                          <a:effectLst/>
                          <a:cs typeface="Kalimati" panose="00000400000000000000" pitchFamily="2"/>
                        </a:rPr>
                        <a:t>८९४२४४</a:t>
                      </a:r>
                      <a:r>
                        <a:rPr lang="en-US" sz="2400" dirty="0">
                          <a:effectLst/>
                          <a:cs typeface="Kalimati" panose="00000400000000000000" pitchFamily="2"/>
                        </a:rPr>
                        <a:t>.</a:t>
                      </a:r>
                      <a:r>
                        <a:rPr lang="en-US" sz="2400" dirty="0">
                          <a:effectLst/>
                          <a:cs typeface="Kalimati" panose="00000400000000000000" pitchFamily="2"/>
                        </a:rPr>
                        <a:t>३४</a:t>
                      </a:r>
                      <a:endParaRPr lang="en-US" sz="2400" dirty="0">
                        <a:effectLst/>
                        <a:cs typeface="Kalimati" panose="00000400000000000000" pitchFamily="2"/>
                      </a:endParaRPr>
                    </a:p>
                    <a:p>
                      <a:pPr marL="0" marR="0" algn="ctr">
                        <a:lnSpc>
                          <a:spcPct val="107000"/>
                        </a:lnSpc>
                        <a:spcBef>
                          <a:spcPts val="0"/>
                        </a:spcBef>
                        <a:spcAft>
                          <a:spcPts val="0"/>
                        </a:spcAft>
                      </a:pPr>
                      <a:r>
                        <a:rPr lang="en-US" sz="2400" dirty="0">
                          <a:effectLst/>
                          <a:cs typeface="Kalimati" panose="00000400000000000000" pitchFamily="2"/>
                        </a:rPr>
                        <a:t>(</a:t>
                      </a:r>
                      <a:r>
                        <a:rPr lang="en-US" sz="2400" dirty="0">
                          <a:effectLst/>
                          <a:cs typeface="Kalimati" panose="00000400000000000000" pitchFamily="2"/>
                        </a:rPr>
                        <a:t>६</a:t>
                      </a:r>
                      <a:r>
                        <a:rPr lang="en-US" sz="2400" dirty="0">
                          <a:effectLst/>
                          <a:cs typeface="Kalimati" panose="00000400000000000000" pitchFamily="2"/>
                        </a:rPr>
                        <a:t>.</a:t>
                      </a:r>
                      <a:r>
                        <a:rPr lang="en-US" sz="2400" dirty="0">
                          <a:effectLst/>
                          <a:cs typeface="Kalimati" panose="00000400000000000000" pitchFamily="2"/>
                        </a:rPr>
                        <a:t>९३</a:t>
                      </a:r>
                      <a:r>
                        <a:rPr lang="en-US" sz="2400" dirty="0">
                          <a:effectLst/>
                          <a:cs typeface="Kalimati" panose="00000400000000000000" pitchFamily="2"/>
                        </a:rPr>
                        <a:t>%)</a:t>
                      </a:r>
                      <a:endParaRPr lang="en-US" sz="2400" dirty="0">
                        <a:effectLst/>
                        <a:latin typeface="Calibri" panose="020F0502020204030204" pitchFamily="34" charset="0"/>
                        <a:ea typeface="Calibri" panose="020F0502020204030204" pitchFamily="34" charset="0"/>
                        <a:cs typeface="Kalimati" panose="00000400000000000000" pitchFamily="2"/>
                      </a:endParaRPr>
                    </a:p>
                  </a:txBody>
                  <a:tcPr marL="68580" marR="68580" marT="0" marB="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187"/>
            <a:ext cx="10515600" cy="771179"/>
          </a:xfrm>
        </p:spPr>
        <p:txBody>
          <a:bodyPr>
            <a:noAutofit/>
          </a:bodyPr>
          <a:lstStyle/>
          <a:p>
            <a:pPr algn="ctr"/>
            <a:br>
              <a:rPr kumimoji="0" lang="en-US" altLang="en-US" sz="3200" b="1" i="0"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Kalimati" panose="00000400000000000000" pitchFamily="2"/>
              </a:rPr>
            </a:br>
            <a:r>
              <a:rPr kumimoji="0" lang="en-US" altLang="en-US" sz="3200" b="1" i="0"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Kalimati" panose="00000400000000000000" pitchFamily="2"/>
              </a:rPr>
              <a:t>परियोजनाको</a:t>
            </a:r>
            <a:r>
              <a:rPr kumimoji="0" lang="en-US" altLang="en-US" sz="3600" b="1" i="0"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Mangal" panose="02040503050203030202" pitchFamily="18" charset="0"/>
              </a:rPr>
              <a:t> </a:t>
            </a:r>
            <a:r>
              <a:rPr kumimoji="0" lang="en-US" altLang="en-US" sz="3200" b="1" i="0" u="none" strike="noStrike" cap="none" normalizeH="0" baseline="0" dirty="0">
                <a:ln>
                  <a:noFill/>
                </a:ln>
                <a:solidFill>
                  <a:srgbClr val="0070C0"/>
                </a:solidFill>
                <a:effectLst/>
                <a:latin typeface="Times New Roman" panose="02020603050405020304" pitchFamily="18" charset="0"/>
                <a:ea typeface="Calibri" panose="020F0502020204030204" pitchFamily="34" charset="0"/>
                <a:cs typeface="Kalimati" panose="00000400000000000000" pitchFamily="2"/>
              </a:rPr>
              <a:t>कार्यक्रम तथा प्रशासनिक खर्च </a:t>
            </a:r>
            <a:br>
              <a:rPr kumimoji="0" lang="en-US" altLang="en-US" b="0" i="0" u="none" strike="noStrike" cap="none" normalizeH="0" baseline="0" dirty="0">
                <a:ln>
                  <a:noFill/>
                </a:ln>
                <a:solidFill>
                  <a:srgbClr val="0070C0"/>
                </a:solidFill>
                <a:effectLst/>
                <a:latin typeface="Arial" panose="020B0604020202020204" pitchFamily="34" charset="0"/>
              </a:rPr>
            </a:br>
            <a:endParaRPr lang="en-US" sz="3200" dirty="0">
              <a:solidFill>
                <a:srgbClr val="0070C0"/>
              </a:solidFill>
            </a:endParaRPr>
          </a:p>
        </p:txBody>
      </p:sp>
      <p:graphicFrame>
        <p:nvGraphicFramePr>
          <p:cNvPr id="4" name="Content Placeholder 3"/>
          <p:cNvGraphicFramePr>
            <a:graphicFrameLocks noGrp="1"/>
          </p:cNvGraphicFramePr>
          <p:nvPr>
            <p:ph idx="1"/>
          </p:nvPr>
        </p:nvGraphicFramePr>
        <p:xfrm>
          <a:off x="88135" y="1035586"/>
          <a:ext cx="11997369" cy="6812754"/>
        </p:xfrm>
        <a:graphic>
          <a:graphicData uri="http://schemas.openxmlformats.org/drawingml/2006/table">
            <a:tbl>
              <a:tblPr firstRow="1" firstCol="1" bandRow="1">
                <a:tableStyleId>{5C22544A-7EE6-4342-B048-85BDC9FD1C3A}</a:tableStyleId>
              </a:tblPr>
              <a:tblGrid>
                <a:gridCol w="938924"/>
                <a:gridCol w="3547048"/>
                <a:gridCol w="1773526"/>
                <a:gridCol w="1877848"/>
                <a:gridCol w="1958170"/>
                <a:gridCol w="1901853"/>
              </a:tblGrid>
              <a:tr h="428557">
                <a:tc>
                  <a:txBody>
                    <a:bodyPr/>
                    <a:lstStyle/>
                    <a:p>
                      <a:pPr marL="0" marR="0" algn="ctr">
                        <a:lnSpc>
                          <a:spcPct val="107000"/>
                        </a:lnSpc>
                        <a:spcBef>
                          <a:spcPts val="0"/>
                        </a:spcBef>
                        <a:spcAft>
                          <a:spcPts val="0"/>
                        </a:spcAft>
                      </a:pPr>
                      <a:r>
                        <a:rPr lang="en-US" sz="2400">
                          <a:effectLst/>
                          <a:cs typeface="Kalimati" panose="00000400000000000000" pitchFamily="2"/>
                        </a:rPr>
                        <a:t>क्र सं</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gn="ctr">
                        <a:lnSpc>
                          <a:spcPct val="107000"/>
                        </a:lnSpc>
                        <a:spcBef>
                          <a:spcPts val="0"/>
                        </a:spcBef>
                        <a:spcAft>
                          <a:spcPts val="0"/>
                        </a:spcAft>
                      </a:pPr>
                      <a:r>
                        <a:rPr lang="en-US" sz="2400">
                          <a:effectLst/>
                          <a:cs typeface="Kalimati" panose="00000400000000000000" pitchFamily="2"/>
                        </a:rPr>
                        <a:t>परियोजना</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gn="ctr">
                        <a:lnSpc>
                          <a:spcPct val="107000"/>
                        </a:lnSpc>
                        <a:spcBef>
                          <a:spcPts val="0"/>
                        </a:spcBef>
                        <a:spcAft>
                          <a:spcPts val="0"/>
                        </a:spcAft>
                      </a:pPr>
                      <a:r>
                        <a:rPr lang="en-US" sz="2400">
                          <a:effectLst/>
                          <a:cs typeface="Kalimati" panose="00000400000000000000" pitchFamily="2"/>
                        </a:rPr>
                        <a:t>कूल बजेट</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gn="ctr">
                        <a:lnSpc>
                          <a:spcPct val="107000"/>
                        </a:lnSpc>
                        <a:spcBef>
                          <a:spcPts val="0"/>
                        </a:spcBef>
                        <a:spcAft>
                          <a:spcPts val="0"/>
                        </a:spcAft>
                      </a:pPr>
                      <a:r>
                        <a:rPr lang="en-US" sz="2400">
                          <a:effectLst/>
                          <a:cs typeface="Kalimati" panose="00000400000000000000" pitchFamily="2"/>
                        </a:rPr>
                        <a:t>कार्यक्रम खर्च</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gn="ctr">
                        <a:lnSpc>
                          <a:spcPct val="107000"/>
                        </a:lnSpc>
                        <a:spcBef>
                          <a:spcPts val="0"/>
                        </a:spcBef>
                        <a:spcAft>
                          <a:spcPts val="0"/>
                        </a:spcAft>
                      </a:pPr>
                      <a:r>
                        <a:rPr lang="en-US" sz="2400">
                          <a:effectLst/>
                          <a:cs typeface="Kalimati" panose="00000400000000000000" pitchFamily="2"/>
                        </a:rPr>
                        <a:t>प्रशासनिक खर्च</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gn="ctr">
                        <a:lnSpc>
                          <a:spcPct val="107000"/>
                        </a:lnSpc>
                        <a:spcBef>
                          <a:spcPts val="0"/>
                        </a:spcBef>
                        <a:spcAft>
                          <a:spcPts val="0"/>
                        </a:spcAft>
                      </a:pPr>
                      <a:r>
                        <a:rPr lang="en-US" sz="2400">
                          <a:effectLst/>
                          <a:cs typeface="Kalimati" panose="00000400000000000000" pitchFamily="2"/>
                        </a:rPr>
                        <a:t>मौज्दात</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r>
              <a:tr h="853520">
                <a:tc>
                  <a:txBody>
                    <a:bodyPr/>
                    <a:lstStyle/>
                    <a:p>
                      <a:pPr marL="0" marR="0" algn="ctr">
                        <a:lnSpc>
                          <a:spcPct val="107000"/>
                        </a:lnSpc>
                        <a:spcBef>
                          <a:spcPts val="0"/>
                        </a:spcBef>
                        <a:spcAft>
                          <a:spcPts val="0"/>
                        </a:spcAft>
                      </a:pPr>
                      <a:r>
                        <a:rPr lang="en-US" sz="2400">
                          <a:effectLst/>
                          <a:cs typeface="Kalimati" panose="00000400000000000000" pitchFamily="2"/>
                        </a:rPr>
                        <a:t>१</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gn="ctr">
                        <a:lnSpc>
                          <a:spcPct val="107000"/>
                        </a:lnSpc>
                        <a:spcBef>
                          <a:spcPts val="0"/>
                        </a:spcBef>
                        <a:spcAft>
                          <a:spcPts val="0"/>
                        </a:spcAft>
                      </a:pPr>
                      <a:r>
                        <a:rPr lang="en-US" sz="2400">
                          <a:effectLst/>
                          <a:cs typeface="Kalimati" panose="00000400000000000000" pitchFamily="2"/>
                        </a:rPr>
                        <a:t>खाद्य सामग्री वितरण</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gn="ctr">
                        <a:lnSpc>
                          <a:spcPct val="107000"/>
                        </a:lnSpc>
                        <a:spcBef>
                          <a:spcPts val="0"/>
                        </a:spcBef>
                        <a:spcAft>
                          <a:spcPts val="0"/>
                        </a:spcAft>
                      </a:pPr>
                      <a:r>
                        <a:rPr lang="en-US" sz="2400">
                          <a:effectLst/>
                          <a:cs typeface="Kalimati" panose="00000400000000000000" pitchFamily="2"/>
                        </a:rPr>
                        <a:t>२५९९२००</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gn="ctr">
                        <a:lnSpc>
                          <a:spcPct val="107000"/>
                        </a:lnSpc>
                        <a:spcBef>
                          <a:spcPts val="0"/>
                        </a:spcBef>
                        <a:spcAft>
                          <a:spcPts val="0"/>
                        </a:spcAft>
                      </a:pPr>
                      <a:r>
                        <a:rPr lang="en-US" sz="2400">
                          <a:effectLst/>
                          <a:cs typeface="Kalimati" panose="00000400000000000000" pitchFamily="2"/>
                        </a:rPr>
                        <a:t>२४२१२००</a:t>
                      </a:r>
                      <a:endParaRPr lang="en-US" sz="2400">
                        <a:effectLst/>
                        <a:cs typeface="Kalimati" panose="00000400000000000000" pitchFamily="2"/>
                      </a:endParaRPr>
                    </a:p>
                    <a:p>
                      <a:pPr marL="0" marR="0" algn="ctr">
                        <a:lnSpc>
                          <a:spcPct val="107000"/>
                        </a:lnSpc>
                        <a:spcBef>
                          <a:spcPts val="0"/>
                        </a:spcBef>
                        <a:spcAft>
                          <a:spcPts val="0"/>
                        </a:spcAft>
                      </a:pPr>
                      <a:r>
                        <a:rPr lang="en-US" sz="2400">
                          <a:effectLst/>
                          <a:cs typeface="Kalimati" panose="00000400000000000000" pitchFamily="2"/>
                        </a:rPr>
                        <a:t>(</a:t>
                      </a:r>
                      <a:r>
                        <a:rPr lang="en-US" sz="2400">
                          <a:effectLst/>
                          <a:cs typeface="Kalimati" panose="00000400000000000000" pitchFamily="2"/>
                        </a:rPr>
                        <a:t>९३</a:t>
                      </a:r>
                      <a:r>
                        <a:rPr lang="en-US" sz="2400">
                          <a:effectLst/>
                          <a:cs typeface="Kalimati" panose="00000400000000000000" pitchFamily="2"/>
                        </a:rPr>
                        <a:t>.</a:t>
                      </a:r>
                      <a:r>
                        <a:rPr lang="en-US" sz="2400">
                          <a:effectLst/>
                          <a:cs typeface="Kalimati" panose="00000400000000000000" pitchFamily="2"/>
                        </a:rPr>
                        <a:t>१५</a:t>
                      </a:r>
                      <a:r>
                        <a:rPr lang="en-US" sz="2400">
                          <a:effectLst/>
                          <a:cs typeface="Kalimati" panose="00000400000000000000" pitchFamily="2"/>
                        </a:rPr>
                        <a:t>%)</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gn="ctr">
                        <a:lnSpc>
                          <a:spcPct val="107000"/>
                        </a:lnSpc>
                        <a:spcBef>
                          <a:spcPts val="0"/>
                        </a:spcBef>
                        <a:spcAft>
                          <a:spcPts val="0"/>
                        </a:spcAft>
                      </a:pPr>
                      <a:r>
                        <a:rPr lang="en-US" sz="2400">
                          <a:effectLst/>
                          <a:cs typeface="Kalimati" panose="00000400000000000000" pitchFamily="2"/>
                        </a:rPr>
                        <a:t>९२०००</a:t>
                      </a:r>
                      <a:endParaRPr lang="en-US" sz="2400">
                        <a:effectLst/>
                        <a:cs typeface="Kalimati" panose="00000400000000000000" pitchFamily="2"/>
                      </a:endParaRPr>
                    </a:p>
                    <a:p>
                      <a:pPr marL="0" marR="0" algn="ctr">
                        <a:lnSpc>
                          <a:spcPct val="107000"/>
                        </a:lnSpc>
                        <a:spcBef>
                          <a:spcPts val="0"/>
                        </a:spcBef>
                        <a:spcAft>
                          <a:spcPts val="0"/>
                        </a:spcAft>
                      </a:pPr>
                      <a:r>
                        <a:rPr lang="en-US" sz="2400">
                          <a:effectLst/>
                          <a:cs typeface="Kalimati" panose="00000400000000000000" pitchFamily="2"/>
                        </a:rPr>
                        <a:t>(</a:t>
                      </a:r>
                      <a:r>
                        <a:rPr lang="en-US" sz="2400">
                          <a:effectLst/>
                          <a:cs typeface="Kalimati" panose="00000400000000000000" pitchFamily="2"/>
                        </a:rPr>
                        <a:t>३</a:t>
                      </a:r>
                      <a:r>
                        <a:rPr lang="en-US" sz="2400">
                          <a:effectLst/>
                          <a:cs typeface="Kalimati" panose="00000400000000000000" pitchFamily="2"/>
                        </a:rPr>
                        <a:t>.</a:t>
                      </a:r>
                      <a:r>
                        <a:rPr lang="en-US" sz="2400">
                          <a:effectLst/>
                          <a:cs typeface="Kalimati" panose="00000400000000000000" pitchFamily="2"/>
                        </a:rPr>
                        <a:t>३४</a:t>
                      </a:r>
                      <a:r>
                        <a:rPr lang="en-US" sz="2400">
                          <a:effectLst/>
                          <a:cs typeface="Kalimati" panose="00000400000000000000" pitchFamily="2"/>
                        </a:rPr>
                        <a:t>%)</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nSpc>
                          <a:spcPct val="107000"/>
                        </a:lnSpc>
                        <a:spcBef>
                          <a:spcPts val="0"/>
                        </a:spcBef>
                        <a:spcAft>
                          <a:spcPts val="0"/>
                        </a:spcAft>
                        <a:tabLst>
                          <a:tab pos="120650" algn="l"/>
                        </a:tabLst>
                      </a:pPr>
                      <a:r>
                        <a:rPr lang="en-US" sz="2400">
                          <a:effectLst/>
                          <a:cs typeface="Kalimati" panose="00000400000000000000" pitchFamily="2"/>
                        </a:rPr>
                        <a:t>	८६०००</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r>
              <a:tr h="1508744">
                <a:tc>
                  <a:txBody>
                    <a:bodyPr/>
                    <a:lstStyle/>
                    <a:p>
                      <a:pPr marL="0" marR="0" algn="ctr">
                        <a:lnSpc>
                          <a:spcPct val="107000"/>
                        </a:lnSpc>
                        <a:spcBef>
                          <a:spcPts val="0"/>
                        </a:spcBef>
                        <a:spcAft>
                          <a:spcPts val="0"/>
                        </a:spcAft>
                      </a:pPr>
                      <a:r>
                        <a:rPr lang="en-US" sz="2400">
                          <a:effectLst/>
                          <a:cs typeface="Kalimati" panose="00000400000000000000" pitchFamily="2"/>
                        </a:rPr>
                        <a:t>२</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gn="ctr">
                        <a:lnSpc>
                          <a:spcPct val="107000"/>
                        </a:lnSpc>
                        <a:spcBef>
                          <a:spcPts val="0"/>
                        </a:spcBef>
                        <a:spcAft>
                          <a:spcPts val="0"/>
                        </a:spcAft>
                      </a:pPr>
                      <a:r>
                        <a:rPr lang="en-US" sz="2400" dirty="0">
                          <a:effectLst/>
                          <a:cs typeface="Kalimati" panose="00000400000000000000" pitchFamily="2"/>
                        </a:rPr>
                        <a:t>इम्पाउरिङ रूरल आइकल्निक अफ नेपाल थ्रुअप्थाल्मिक इक्यूपमेन्ट इन आउटरिच माइक्रो सर्जिकल आइ क्लिनिक </a:t>
                      </a:r>
                      <a:endParaRPr lang="en-US" sz="2400" dirty="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gn="ctr">
                        <a:lnSpc>
                          <a:spcPct val="107000"/>
                        </a:lnSpc>
                        <a:spcBef>
                          <a:spcPts val="0"/>
                        </a:spcBef>
                        <a:spcAft>
                          <a:spcPts val="0"/>
                        </a:spcAft>
                      </a:pPr>
                      <a:r>
                        <a:rPr lang="en-US" sz="2400" dirty="0">
                          <a:effectLst/>
                          <a:cs typeface="Kalimati" panose="00000400000000000000" pitchFamily="2"/>
                        </a:rPr>
                        <a:t>४३३९१२५</a:t>
                      </a:r>
                      <a:endParaRPr lang="en-US" sz="2400" dirty="0">
                        <a:effectLst/>
                        <a:cs typeface="Kalimati" panose="00000400000000000000" pitchFamily="2"/>
                      </a:endParaRPr>
                    </a:p>
                    <a:p>
                      <a:pPr marL="0" marR="0" algn="ctr">
                        <a:lnSpc>
                          <a:spcPct val="107000"/>
                        </a:lnSpc>
                        <a:spcBef>
                          <a:spcPts val="0"/>
                        </a:spcBef>
                        <a:spcAft>
                          <a:spcPts val="0"/>
                        </a:spcAft>
                      </a:pPr>
                      <a:r>
                        <a:rPr lang="en-US" sz="2400" dirty="0">
                          <a:effectLst/>
                          <a:cs typeface="Kalimati" panose="00000400000000000000" pitchFamily="2"/>
                        </a:rPr>
                        <a:t> </a:t>
                      </a:r>
                      <a:endParaRPr lang="en-US" sz="2400" dirty="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gn="ctr">
                        <a:lnSpc>
                          <a:spcPct val="107000"/>
                        </a:lnSpc>
                        <a:spcBef>
                          <a:spcPts val="0"/>
                        </a:spcBef>
                        <a:spcAft>
                          <a:spcPts val="0"/>
                        </a:spcAft>
                      </a:pPr>
                      <a:r>
                        <a:rPr lang="en-US" sz="2400">
                          <a:effectLst/>
                          <a:cs typeface="Kalimati" panose="00000400000000000000" pitchFamily="2"/>
                        </a:rPr>
                        <a:t>३१७००००</a:t>
                      </a:r>
                      <a:endParaRPr lang="en-US" sz="2400">
                        <a:effectLst/>
                        <a:cs typeface="Kalimati" panose="00000400000000000000" pitchFamily="2"/>
                      </a:endParaRPr>
                    </a:p>
                    <a:p>
                      <a:pPr marL="0" marR="0" algn="ctr">
                        <a:lnSpc>
                          <a:spcPct val="107000"/>
                        </a:lnSpc>
                        <a:spcBef>
                          <a:spcPts val="0"/>
                        </a:spcBef>
                        <a:spcAft>
                          <a:spcPts val="0"/>
                        </a:spcAft>
                      </a:pPr>
                      <a:r>
                        <a:rPr lang="en-US" sz="2400">
                          <a:effectLst/>
                          <a:cs typeface="Kalimati" panose="00000400000000000000" pitchFamily="2"/>
                        </a:rPr>
                        <a:t>(</a:t>
                      </a:r>
                      <a:r>
                        <a:rPr lang="en-US" sz="2400">
                          <a:effectLst/>
                          <a:cs typeface="Kalimati" panose="00000400000000000000" pitchFamily="2"/>
                        </a:rPr>
                        <a:t>७३</a:t>
                      </a:r>
                      <a:r>
                        <a:rPr lang="en-US" sz="2400">
                          <a:effectLst/>
                          <a:cs typeface="Kalimati" panose="00000400000000000000" pitchFamily="2"/>
                        </a:rPr>
                        <a:t>.</a:t>
                      </a:r>
                      <a:r>
                        <a:rPr lang="en-US" sz="2400">
                          <a:effectLst/>
                          <a:cs typeface="Kalimati" panose="00000400000000000000" pitchFamily="2"/>
                        </a:rPr>
                        <a:t>०६</a:t>
                      </a:r>
                      <a:r>
                        <a:rPr lang="en-US" sz="2400">
                          <a:effectLst/>
                          <a:cs typeface="Kalimati" panose="00000400000000000000" pitchFamily="2"/>
                        </a:rPr>
                        <a:t>%)</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gn="ctr">
                        <a:lnSpc>
                          <a:spcPct val="107000"/>
                        </a:lnSpc>
                        <a:spcBef>
                          <a:spcPts val="0"/>
                        </a:spcBef>
                        <a:spcAft>
                          <a:spcPts val="0"/>
                        </a:spcAft>
                      </a:pPr>
                      <a:r>
                        <a:rPr lang="en-US" sz="2400">
                          <a:effectLst/>
                          <a:cs typeface="Kalimati" panose="00000400000000000000" pitchFamily="2"/>
                        </a:rPr>
                        <a:t>५४९१२५</a:t>
                      </a:r>
                      <a:endParaRPr lang="en-US" sz="2400">
                        <a:effectLst/>
                        <a:cs typeface="Kalimati" panose="00000400000000000000" pitchFamily="2"/>
                      </a:endParaRPr>
                    </a:p>
                    <a:p>
                      <a:pPr marL="0" marR="0" algn="ctr">
                        <a:lnSpc>
                          <a:spcPct val="107000"/>
                        </a:lnSpc>
                        <a:spcBef>
                          <a:spcPts val="0"/>
                        </a:spcBef>
                        <a:spcAft>
                          <a:spcPts val="0"/>
                        </a:spcAft>
                      </a:pPr>
                      <a:r>
                        <a:rPr lang="en-US" sz="2400">
                          <a:effectLst/>
                          <a:cs typeface="Kalimati" panose="00000400000000000000" pitchFamily="2"/>
                        </a:rPr>
                        <a:t>(</a:t>
                      </a:r>
                      <a:r>
                        <a:rPr lang="en-US" sz="2400">
                          <a:effectLst/>
                          <a:cs typeface="Kalimati" panose="00000400000000000000" pitchFamily="2"/>
                        </a:rPr>
                        <a:t>१२</a:t>
                      </a:r>
                      <a:r>
                        <a:rPr lang="en-US" sz="2400">
                          <a:effectLst/>
                          <a:cs typeface="Kalimati" panose="00000400000000000000" pitchFamily="2"/>
                        </a:rPr>
                        <a:t>.</a:t>
                      </a:r>
                      <a:r>
                        <a:rPr lang="en-US" sz="2400">
                          <a:effectLst/>
                          <a:cs typeface="Kalimati" panose="00000400000000000000" pitchFamily="2"/>
                        </a:rPr>
                        <a:t>६५</a:t>
                      </a:r>
                      <a:r>
                        <a:rPr lang="en-US" sz="2400">
                          <a:effectLst/>
                          <a:cs typeface="Kalimati" panose="00000400000000000000" pitchFamily="2"/>
                        </a:rPr>
                        <a:t>%)</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nSpc>
                          <a:spcPct val="107000"/>
                        </a:lnSpc>
                        <a:spcBef>
                          <a:spcPts val="0"/>
                        </a:spcBef>
                        <a:spcAft>
                          <a:spcPts val="0"/>
                        </a:spcAft>
                      </a:pPr>
                      <a:r>
                        <a:rPr lang="en-US" sz="2400">
                          <a:effectLst/>
                          <a:cs typeface="Kalimati" panose="00000400000000000000" pitchFamily="2"/>
                        </a:rPr>
                        <a:t>६२००००</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r>
              <a:tr h="1076671">
                <a:tc>
                  <a:txBody>
                    <a:bodyPr/>
                    <a:lstStyle/>
                    <a:p>
                      <a:pPr marL="0" marR="0" algn="ctr">
                        <a:lnSpc>
                          <a:spcPct val="107000"/>
                        </a:lnSpc>
                        <a:spcBef>
                          <a:spcPts val="0"/>
                        </a:spcBef>
                        <a:spcAft>
                          <a:spcPts val="0"/>
                        </a:spcAft>
                      </a:pPr>
                      <a:r>
                        <a:rPr lang="en-US" sz="2400">
                          <a:effectLst/>
                          <a:cs typeface="Kalimati" panose="00000400000000000000" pitchFamily="2"/>
                        </a:rPr>
                        <a:t>३</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gn="ctr">
                        <a:lnSpc>
                          <a:spcPct val="107000"/>
                        </a:lnSpc>
                        <a:spcBef>
                          <a:spcPts val="0"/>
                        </a:spcBef>
                        <a:spcAft>
                          <a:spcPts val="0"/>
                        </a:spcAft>
                      </a:pPr>
                      <a:r>
                        <a:rPr lang="en-US" sz="2400">
                          <a:effectLst/>
                          <a:cs typeface="Kalimati" panose="00000400000000000000" pitchFamily="2"/>
                        </a:rPr>
                        <a:t>न्यून आय भएका परिवारलाइ  आय आर्जनका लागि आर्थिक सहायता परियोजना</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gn="ctr">
                        <a:lnSpc>
                          <a:spcPct val="107000"/>
                        </a:lnSpc>
                        <a:spcBef>
                          <a:spcPts val="0"/>
                        </a:spcBef>
                        <a:spcAft>
                          <a:spcPts val="0"/>
                        </a:spcAft>
                      </a:pPr>
                      <a:r>
                        <a:rPr lang="en-US" sz="2400" dirty="0">
                          <a:effectLst/>
                          <a:cs typeface="Kalimati" panose="00000400000000000000" pitchFamily="2"/>
                        </a:rPr>
                        <a:t>४२८९९५९</a:t>
                      </a:r>
                      <a:endParaRPr lang="en-US" sz="2400" dirty="0">
                        <a:effectLst/>
                        <a:cs typeface="Kalimati" panose="00000400000000000000" pitchFamily="2"/>
                      </a:endParaRPr>
                    </a:p>
                    <a:p>
                      <a:pPr marL="0" marR="0" algn="ctr">
                        <a:lnSpc>
                          <a:spcPct val="107000"/>
                        </a:lnSpc>
                        <a:spcBef>
                          <a:spcPts val="0"/>
                        </a:spcBef>
                        <a:spcAft>
                          <a:spcPts val="0"/>
                        </a:spcAft>
                      </a:pPr>
                      <a:r>
                        <a:rPr lang="en-US" sz="2400" dirty="0">
                          <a:effectLst/>
                          <a:cs typeface="Kalimati" panose="00000400000000000000" pitchFamily="2"/>
                        </a:rPr>
                        <a:t> </a:t>
                      </a:r>
                      <a:endParaRPr lang="en-US" sz="2400" dirty="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gn="ctr">
                        <a:lnSpc>
                          <a:spcPct val="107000"/>
                        </a:lnSpc>
                        <a:spcBef>
                          <a:spcPts val="0"/>
                        </a:spcBef>
                        <a:spcAft>
                          <a:spcPts val="0"/>
                        </a:spcAft>
                      </a:pPr>
                      <a:r>
                        <a:rPr lang="en-US" sz="2400">
                          <a:effectLst/>
                          <a:cs typeface="Kalimati" panose="00000400000000000000" pitchFamily="2"/>
                        </a:rPr>
                        <a:t>३७१६१५६</a:t>
                      </a:r>
                      <a:endParaRPr lang="en-US" sz="2400">
                        <a:effectLst/>
                        <a:cs typeface="Kalimati" panose="00000400000000000000" pitchFamily="2"/>
                      </a:endParaRPr>
                    </a:p>
                    <a:p>
                      <a:pPr marL="0" marR="0" algn="ctr">
                        <a:lnSpc>
                          <a:spcPct val="107000"/>
                        </a:lnSpc>
                        <a:spcBef>
                          <a:spcPts val="0"/>
                        </a:spcBef>
                        <a:spcAft>
                          <a:spcPts val="0"/>
                        </a:spcAft>
                      </a:pPr>
                      <a:r>
                        <a:rPr lang="en-US" sz="2400">
                          <a:effectLst/>
                          <a:cs typeface="Kalimati" panose="00000400000000000000" pitchFamily="2"/>
                        </a:rPr>
                        <a:t>(</a:t>
                      </a:r>
                      <a:r>
                        <a:rPr lang="en-US" sz="2400">
                          <a:effectLst/>
                          <a:cs typeface="Kalimati" panose="00000400000000000000" pitchFamily="2"/>
                        </a:rPr>
                        <a:t>८६</a:t>
                      </a:r>
                      <a:r>
                        <a:rPr lang="en-US" sz="2400">
                          <a:effectLst/>
                          <a:cs typeface="Kalimati" panose="00000400000000000000" pitchFamily="2"/>
                        </a:rPr>
                        <a:t>.</a:t>
                      </a:r>
                      <a:r>
                        <a:rPr lang="en-US" sz="2400">
                          <a:effectLst/>
                          <a:cs typeface="Kalimati" panose="00000400000000000000" pitchFamily="2"/>
                        </a:rPr>
                        <a:t>६२</a:t>
                      </a:r>
                      <a:r>
                        <a:rPr lang="en-US" sz="2400">
                          <a:effectLst/>
                          <a:cs typeface="Kalimati" panose="00000400000000000000" pitchFamily="2"/>
                        </a:rPr>
                        <a:t>%)</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gn="ctr">
                        <a:lnSpc>
                          <a:spcPct val="107000"/>
                        </a:lnSpc>
                        <a:spcBef>
                          <a:spcPts val="0"/>
                        </a:spcBef>
                        <a:spcAft>
                          <a:spcPts val="0"/>
                        </a:spcAft>
                      </a:pPr>
                      <a:r>
                        <a:rPr lang="en-US" sz="2400">
                          <a:effectLst/>
                          <a:cs typeface="Kalimati" panose="00000400000000000000" pitchFamily="2"/>
                        </a:rPr>
                        <a:t>४६५८०३</a:t>
                      </a:r>
                      <a:r>
                        <a:rPr lang="en-US" sz="2400">
                          <a:effectLst/>
                          <a:cs typeface="Kalimati" panose="00000400000000000000" pitchFamily="2"/>
                        </a:rPr>
                        <a:t>.</a:t>
                      </a:r>
                      <a:r>
                        <a:rPr lang="en-US" sz="2400">
                          <a:effectLst/>
                          <a:cs typeface="Kalimati" panose="00000400000000000000" pitchFamily="2"/>
                        </a:rPr>
                        <a:t>६६</a:t>
                      </a:r>
                      <a:endParaRPr lang="en-US" sz="2400">
                        <a:effectLst/>
                        <a:cs typeface="Kalimati" panose="00000400000000000000" pitchFamily="2"/>
                      </a:endParaRPr>
                    </a:p>
                    <a:p>
                      <a:pPr marL="0" marR="0" algn="ctr">
                        <a:lnSpc>
                          <a:spcPct val="107000"/>
                        </a:lnSpc>
                        <a:spcBef>
                          <a:spcPts val="0"/>
                        </a:spcBef>
                        <a:spcAft>
                          <a:spcPts val="0"/>
                        </a:spcAft>
                      </a:pPr>
                      <a:r>
                        <a:rPr lang="en-US" sz="2400">
                          <a:effectLst/>
                          <a:cs typeface="Kalimati" panose="00000400000000000000" pitchFamily="2"/>
                        </a:rPr>
                        <a:t>(</a:t>
                      </a:r>
                      <a:r>
                        <a:rPr lang="en-US" sz="2400">
                          <a:effectLst/>
                          <a:cs typeface="Kalimati" panose="00000400000000000000" pitchFamily="2"/>
                        </a:rPr>
                        <a:t>१०</a:t>
                      </a:r>
                      <a:r>
                        <a:rPr lang="en-US" sz="2400">
                          <a:effectLst/>
                          <a:cs typeface="Kalimati" panose="00000400000000000000" pitchFamily="2"/>
                        </a:rPr>
                        <a:t>.</a:t>
                      </a:r>
                      <a:r>
                        <a:rPr lang="en-US" sz="2400">
                          <a:effectLst/>
                          <a:cs typeface="Kalimati" panose="00000400000000000000" pitchFamily="2"/>
                        </a:rPr>
                        <a:t>८६</a:t>
                      </a:r>
                      <a:r>
                        <a:rPr lang="en-US" sz="2400">
                          <a:effectLst/>
                          <a:cs typeface="Kalimati" panose="00000400000000000000" pitchFamily="2"/>
                        </a:rPr>
                        <a:t>%)</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gn="ctr">
                        <a:lnSpc>
                          <a:spcPct val="107000"/>
                        </a:lnSpc>
                        <a:spcBef>
                          <a:spcPts val="0"/>
                        </a:spcBef>
                        <a:spcAft>
                          <a:spcPts val="0"/>
                        </a:spcAft>
                      </a:pPr>
                      <a:r>
                        <a:rPr lang="en-US" sz="2400">
                          <a:effectLst/>
                          <a:cs typeface="Kalimati" panose="00000400000000000000" pitchFamily="2"/>
                        </a:rPr>
                        <a:t>१०७९९९</a:t>
                      </a:r>
                      <a:r>
                        <a:rPr lang="en-US" sz="2400">
                          <a:effectLst/>
                          <a:cs typeface="Kalimati" panose="00000400000000000000" pitchFamily="2"/>
                        </a:rPr>
                        <a:t>.</a:t>
                      </a:r>
                      <a:r>
                        <a:rPr lang="en-US" sz="2400">
                          <a:effectLst/>
                          <a:cs typeface="Kalimati" panose="00000400000000000000" pitchFamily="2"/>
                        </a:rPr>
                        <a:t>३४</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r>
              <a:tr h="853520">
                <a:tc>
                  <a:txBody>
                    <a:bodyPr/>
                    <a:lstStyle/>
                    <a:p>
                      <a:pPr marL="0" marR="0" algn="ctr">
                        <a:lnSpc>
                          <a:spcPct val="107000"/>
                        </a:lnSpc>
                        <a:spcBef>
                          <a:spcPts val="0"/>
                        </a:spcBef>
                        <a:spcAft>
                          <a:spcPts val="0"/>
                        </a:spcAft>
                      </a:pPr>
                      <a:r>
                        <a:rPr lang="en-US" sz="2400">
                          <a:effectLst/>
                          <a:cs typeface="Kalimati" panose="00000400000000000000" pitchFamily="2"/>
                        </a:rPr>
                        <a:t>४</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gn="ctr">
                        <a:lnSpc>
                          <a:spcPct val="107000"/>
                        </a:lnSpc>
                        <a:spcBef>
                          <a:spcPts val="0"/>
                        </a:spcBef>
                        <a:spcAft>
                          <a:spcPts val="0"/>
                        </a:spcAft>
                      </a:pPr>
                      <a:r>
                        <a:rPr lang="en-US" sz="2400">
                          <a:effectLst/>
                          <a:cs typeface="Kalimati" panose="00000400000000000000" pitchFamily="2"/>
                        </a:rPr>
                        <a:t>राँगा वितरण</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gn="ctr">
                        <a:lnSpc>
                          <a:spcPct val="107000"/>
                        </a:lnSpc>
                        <a:spcBef>
                          <a:spcPts val="0"/>
                        </a:spcBef>
                        <a:spcAft>
                          <a:spcPts val="0"/>
                        </a:spcAft>
                      </a:pPr>
                      <a:r>
                        <a:rPr lang="en-US" sz="2400">
                          <a:effectLst/>
                          <a:cs typeface="Kalimati" panose="00000400000000000000" pitchFamily="2"/>
                        </a:rPr>
                        <a:t>२४०१२४५</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gn="ctr">
                        <a:lnSpc>
                          <a:spcPct val="107000"/>
                        </a:lnSpc>
                        <a:spcBef>
                          <a:spcPts val="0"/>
                        </a:spcBef>
                        <a:spcAft>
                          <a:spcPts val="0"/>
                        </a:spcAft>
                      </a:pPr>
                      <a:r>
                        <a:rPr lang="en-US" sz="2400">
                          <a:effectLst/>
                          <a:cs typeface="Kalimati" panose="00000400000000000000" pitchFamily="2"/>
                        </a:rPr>
                        <a:t>२२५००००</a:t>
                      </a:r>
                      <a:endParaRPr lang="en-US" sz="2400">
                        <a:effectLst/>
                        <a:cs typeface="Kalimati" panose="00000400000000000000" pitchFamily="2"/>
                      </a:endParaRPr>
                    </a:p>
                    <a:p>
                      <a:pPr marL="0" marR="0" algn="ctr">
                        <a:lnSpc>
                          <a:spcPct val="107000"/>
                        </a:lnSpc>
                        <a:spcBef>
                          <a:spcPts val="0"/>
                        </a:spcBef>
                        <a:spcAft>
                          <a:spcPts val="0"/>
                        </a:spcAft>
                      </a:pPr>
                      <a:r>
                        <a:rPr lang="en-US" sz="2400">
                          <a:effectLst/>
                          <a:cs typeface="Kalimati" panose="00000400000000000000" pitchFamily="2"/>
                        </a:rPr>
                        <a:t>(</a:t>
                      </a:r>
                      <a:r>
                        <a:rPr lang="en-US" sz="2400">
                          <a:effectLst/>
                          <a:cs typeface="Kalimati" panose="00000400000000000000" pitchFamily="2"/>
                        </a:rPr>
                        <a:t>९३</a:t>
                      </a:r>
                      <a:r>
                        <a:rPr lang="en-US" sz="2400">
                          <a:effectLst/>
                          <a:cs typeface="Kalimati" panose="00000400000000000000" pitchFamily="2"/>
                        </a:rPr>
                        <a:t>.</a:t>
                      </a:r>
                      <a:r>
                        <a:rPr lang="en-US" sz="2400">
                          <a:effectLst/>
                          <a:cs typeface="Kalimati" panose="00000400000000000000" pitchFamily="2"/>
                        </a:rPr>
                        <a:t>७०</a:t>
                      </a:r>
                      <a:r>
                        <a:rPr lang="en-US" sz="2400">
                          <a:effectLst/>
                          <a:cs typeface="Kalimati" panose="00000400000000000000" pitchFamily="2"/>
                        </a:rPr>
                        <a:t>%)</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gn="ctr">
                        <a:lnSpc>
                          <a:spcPct val="107000"/>
                        </a:lnSpc>
                        <a:spcBef>
                          <a:spcPts val="0"/>
                        </a:spcBef>
                        <a:spcAft>
                          <a:spcPts val="0"/>
                        </a:spcAft>
                      </a:pPr>
                      <a:r>
                        <a:rPr lang="en-US" sz="2400">
                          <a:effectLst/>
                          <a:cs typeface="Kalimati" panose="00000400000000000000" pitchFamily="2"/>
                        </a:rPr>
                        <a:t>७१०००</a:t>
                      </a:r>
                      <a:endParaRPr lang="en-US" sz="2400">
                        <a:effectLst/>
                        <a:cs typeface="Kalimati" panose="00000400000000000000" pitchFamily="2"/>
                      </a:endParaRPr>
                    </a:p>
                    <a:p>
                      <a:pPr marL="0" marR="0" algn="ctr">
                        <a:lnSpc>
                          <a:spcPct val="107000"/>
                        </a:lnSpc>
                        <a:spcBef>
                          <a:spcPts val="0"/>
                        </a:spcBef>
                        <a:spcAft>
                          <a:spcPts val="0"/>
                        </a:spcAft>
                      </a:pPr>
                      <a:r>
                        <a:rPr lang="en-US" sz="2400">
                          <a:effectLst/>
                          <a:cs typeface="Kalimati" panose="00000400000000000000" pitchFamily="2"/>
                        </a:rPr>
                        <a:t>(</a:t>
                      </a:r>
                      <a:r>
                        <a:rPr lang="en-US" sz="2400">
                          <a:effectLst/>
                          <a:cs typeface="Kalimati" panose="00000400000000000000" pitchFamily="2"/>
                        </a:rPr>
                        <a:t>२</a:t>
                      </a:r>
                      <a:r>
                        <a:rPr lang="en-US" sz="2400">
                          <a:effectLst/>
                          <a:cs typeface="Kalimati" panose="00000400000000000000" pitchFamily="2"/>
                        </a:rPr>
                        <a:t>.</a:t>
                      </a:r>
                      <a:r>
                        <a:rPr lang="en-US" sz="2400">
                          <a:effectLst/>
                          <a:cs typeface="Kalimati" panose="00000400000000000000" pitchFamily="2"/>
                        </a:rPr>
                        <a:t>९६</a:t>
                      </a:r>
                      <a:r>
                        <a:rPr lang="en-US" sz="2400">
                          <a:effectLst/>
                          <a:cs typeface="Kalimati" panose="00000400000000000000" pitchFamily="2"/>
                        </a:rPr>
                        <a:t>%)</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gn="ctr">
                        <a:lnSpc>
                          <a:spcPct val="107000"/>
                        </a:lnSpc>
                        <a:spcBef>
                          <a:spcPts val="0"/>
                        </a:spcBef>
                        <a:spcAft>
                          <a:spcPts val="0"/>
                        </a:spcAft>
                      </a:pPr>
                      <a:r>
                        <a:rPr lang="en-US" sz="2400">
                          <a:effectLst/>
                          <a:cs typeface="Kalimati" panose="00000400000000000000" pitchFamily="2"/>
                        </a:rPr>
                        <a:t>८०२४५</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r>
              <a:tr h="853520">
                <a:tc>
                  <a:txBody>
                    <a:bodyPr/>
                    <a:lstStyle/>
                    <a:p>
                      <a:pPr marL="0" marR="0" algn="ctr">
                        <a:lnSpc>
                          <a:spcPct val="107000"/>
                        </a:lnSpc>
                        <a:spcBef>
                          <a:spcPts val="0"/>
                        </a:spcBef>
                        <a:spcAft>
                          <a:spcPts val="0"/>
                        </a:spcAft>
                      </a:pPr>
                      <a:r>
                        <a:rPr lang="en-US" sz="2400">
                          <a:effectLst/>
                          <a:cs typeface="Kalimati" panose="00000400000000000000" pitchFamily="2"/>
                        </a:rPr>
                        <a:t> </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gn="ctr">
                        <a:lnSpc>
                          <a:spcPct val="107000"/>
                        </a:lnSpc>
                        <a:spcBef>
                          <a:spcPts val="0"/>
                        </a:spcBef>
                        <a:spcAft>
                          <a:spcPts val="0"/>
                        </a:spcAft>
                      </a:pPr>
                      <a:r>
                        <a:rPr lang="en-US" sz="2400">
                          <a:effectLst/>
                          <a:cs typeface="Kalimati" panose="00000400000000000000" pitchFamily="2"/>
                        </a:rPr>
                        <a:t>कूल जम्मा</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gn="ctr">
                        <a:lnSpc>
                          <a:spcPct val="107000"/>
                        </a:lnSpc>
                        <a:spcBef>
                          <a:spcPts val="0"/>
                        </a:spcBef>
                        <a:spcAft>
                          <a:spcPts val="0"/>
                        </a:spcAft>
                      </a:pPr>
                      <a:r>
                        <a:rPr lang="en-US" sz="2400">
                          <a:effectLst/>
                          <a:cs typeface="Kalimati" panose="00000400000000000000" pitchFamily="2"/>
                        </a:rPr>
                        <a:t>१३६२९५२९</a:t>
                      </a:r>
                      <a:endParaRPr lang="en-US" sz="2400">
                        <a:effectLst/>
                        <a:cs typeface="Kalimati" panose="00000400000000000000" pitchFamily="2"/>
                      </a:endParaRPr>
                    </a:p>
                    <a:p>
                      <a:pPr marL="0" marR="0" algn="ctr">
                        <a:lnSpc>
                          <a:spcPct val="107000"/>
                        </a:lnSpc>
                        <a:spcBef>
                          <a:spcPts val="0"/>
                        </a:spcBef>
                        <a:spcAft>
                          <a:spcPts val="0"/>
                        </a:spcAft>
                      </a:pPr>
                      <a:r>
                        <a:rPr lang="en-US" sz="2400">
                          <a:effectLst/>
                          <a:cs typeface="Kalimati" panose="00000400000000000000" pitchFamily="2"/>
                        </a:rPr>
                        <a:t> </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gn="ctr">
                        <a:lnSpc>
                          <a:spcPct val="107000"/>
                        </a:lnSpc>
                        <a:spcBef>
                          <a:spcPts val="0"/>
                        </a:spcBef>
                        <a:spcAft>
                          <a:spcPts val="0"/>
                        </a:spcAft>
                      </a:pPr>
                      <a:r>
                        <a:rPr lang="en-US" sz="2400">
                          <a:effectLst/>
                          <a:cs typeface="Kalimati" panose="00000400000000000000" pitchFamily="2"/>
                        </a:rPr>
                        <a:t>११५२७३५६</a:t>
                      </a:r>
                      <a:endParaRPr lang="en-US" sz="2400">
                        <a:effectLst/>
                        <a:cs typeface="Kalimati" panose="00000400000000000000" pitchFamily="2"/>
                      </a:endParaRPr>
                    </a:p>
                    <a:p>
                      <a:pPr marL="0" marR="0" algn="ctr">
                        <a:lnSpc>
                          <a:spcPct val="107000"/>
                        </a:lnSpc>
                        <a:spcBef>
                          <a:spcPts val="0"/>
                        </a:spcBef>
                        <a:spcAft>
                          <a:spcPts val="0"/>
                        </a:spcAft>
                      </a:pPr>
                      <a:r>
                        <a:rPr lang="en-US" sz="2400">
                          <a:effectLst/>
                          <a:cs typeface="Kalimati" panose="00000400000000000000" pitchFamily="2"/>
                        </a:rPr>
                        <a:t>(</a:t>
                      </a:r>
                      <a:r>
                        <a:rPr lang="en-US" sz="2400">
                          <a:effectLst/>
                          <a:cs typeface="Kalimati" panose="00000400000000000000" pitchFamily="2"/>
                        </a:rPr>
                        <a:t>८४</a:t>
                      </a:r>
                      <a:r>
                        <a:rPr lang="en-US" sz="2400">
                          <a:effectLst/>
                          <a:cs typeface="Kalimati" panose="00000400000000000000" pitchFamily="2"/>
                        </a:rPr>
                        <a:t>.</a:t>
                      </a:r>
                      <a:r>
                        <a:rPr lang="en-US" sz="2400">
                          <a:effectLst/>
                          <a:cs typeface="Kalimati" panose="00000400000000000000" pitchFamily="2"/>
                        </a:rPr>
                        <a:t>५७</a:t>
                      </a:r>
                      <a:r>
                        <a:rPr lang="en-US" sz="2400">
                          <a:effectLst/>
                          <a:cs typeface="Kalimati" panose="00000400000000000000" pitchFamily="2"/>
                        </a:rPr>
                        <a:t>%)</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gn="ctr">
                        <a:lnSpc>
                          <a:spcPct val="107000"/>
                        </a:lnSpc>
                        <a:spcBef>
                          <a:spcPts val="0"/>
                        </a:spcBef>
                        <a:spcAft>
                          <a:spcPts val="0"/>
                        </a:spcAft>
                      </a:pPr>
                      <a:r>
                        <a:rPr lang="en-US" sz="2400">
                          <a:effectLst/>
                          <a:cs typeface="Kalimati" panose="00000400000000000000" pitchFamily="2"/>
                        </a:rPr>
                        <a:t>११७७९२८</a:t>
                      </a:r>
                      <a:r>
                        <a:rPr lang="en-US" sz="2400">
                          <a:effectLst/>
                          <a:cs typeface="Kalimati" panose="00000400000000000000" pitchFamily="2"/>
                        </a:rPr>
                        <a:t>.</a:t>
                      </a:r>
                      <a:r>
                        <a:rPr lang="en-US" sz="2400">
                          <a:effectLst/>
                          <a:cs typeface="Kalimati" panose="00000400000000000000" pitchFamily="2"/>
                        </a:rPr>
                        <a:t>६६</a:t>
                      </a:r>
                      <a:endParaRPr lang="en-US" sz="2400">
                        <a:effectLst/>
                        <a:cs typeface="Kalimati" panose="00000400000000000000" pitchFamily="2"/>
                      </a:endParaRPr>
                    </a:p>
                    <a:p>
                      <a:pPr marL="0" marR="0" algn="ctr">
                        <a:lnSpc>
                          <a:spcPct val="107000"/>
                        </a:lnSpc>
                        <a:spcBef>
                          <a:spcPts val="0"/>
                        </a:spcBef>
                        <a:spcAft>
                          <a:spcPts val="0"/>
                        </a:spcAft>
                      </a:pPr>
                      <a:r>
                        <a:rPr lang="en-US" sz="2400">
                          <a:effectLst/>
                          <a:cs typeface="Kalimati" panose="00000400000000000000" pitchFamily="2"/>
                        </a:rPr>
                        <a:t>(</a:t>
                      </a:r>
                      <a:r>
                        <a:rPr lang="en-US" sz="2400">
                          <a:effectLst/>
                          <a:cs typeface="Kalimati" panose="00000400000000000000" pitchFamily="2"/>
                        </a:rPr>
                        <a:t>८</a:t>
                      </a:r>
                      <a:r>
                        <a:rPr lang="en-US" sz="2400">
                          <a:effectLst/>
                          <a:cs typeface="Kalimati" panose="00000400000000000000" pitchFamily="2"/>
                        </a:rPr>
                        <a:t>.</a:t>
                      </a:r>
                      <a:r>
                        <a:rPr lang="en-US" sz="2400">
                          <a:effectLst/>
                          <a:cs typeface="Kalimati" panose="00000400000000000000" pitchFamily="2"/>
                        </a:rPr>
                        <a:t>५०</a:t>
                      </a:r>
                      <a:r>
                        <a:rPr lang="en-US" sz="2400">
                          <a:effectLst/>
                          <a:cs typeface="Kalimati" panose="00000400000000000000" pitchFamily="2"/>
                        </a:rPr>
                        <a:t>%)</a:t>
                      </a:r>
                      <a:endParaRPr lang="en-US" sz="240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c>
                  <a:txBody>
                    <a:bodyPr/>
                    <a:lstStyle/>
                    <a:p>
                      <a:pPr marL="0" marR="0" algn="ctr">
                        <a:lnSpc>
                          <a:spcPct val="107000"/>
                        </a:lnSpc>
                        <a:spcBef>
                          <a:spcPts val="0"/>
                        </a:spcBef>
                        <a:spcAft>
                          <a:spcPts val="0"/>
                        </a:spcAft>
                      </a:pPr>
                      <a:r>
                        <a:rPr lang="en-US" sz="2400" dirty="0">
                          <a:effectLst/>
                          <a:cs typeface="Kalimati" panose="00000400000000000000" pitchFamily="2"/>
                        </a:rPr>
                        <a:t>८९४२४४</a:t>
                      </a:r>
                      <a:r>
                        <a:rPr lang="en-US" sz="2400" dirty="0">
                          <a:effectLst/>
                          <a:cs typeface="Kalimati" panose="00000400000000000000" pitchFamily="2"/>
                        </a:rPr>
                        <a:t>.</a:t>
                      </a:r>
                      <a:r>
                        <a:rPr lang="en-US" sz="2400" dirty="0">
                          <a:effectLst/>
                          <a:cs typeface="Kalimati" panose="00000400000000000000" pitchFamily="2"/>
                        </a:rPr>
                        <a:t>३४</a:t>
                      </a:r>
                      <a:endParaRPr lang="en-US" sz="2400" dirty="0">
                        <a:effectLst/>
                        <a:cs typeface="Kalimati" panose="00000400000000000000" pitchFamily="2"/>
                      </a:endParaRPr>
                    </a:p>
                    <a:p>
                      <a:pPr marL="0" marR="0" algn="ctr">
                        <a:lnSpc>
                          <a:spcPct val="107000"/>
                        </a:lnSpc>
                        <a:spcBef>
                          <a:spcPts val="0"/>
                        </a:spcBef>
                        <a:spcAft>
                          <a:spcPts val="0"/>
                        </a:spcAft>
                      </a:pPr>
                      <a:r>
                        <a:rPr lang="en-US" sz="2400" dirty="0">
                          <a:effectLst/>
                          <a:cs typeface="Kalimati" panose="00000400000000000000" pitchFamily="2"/>
                        </a:rPr>
                        <a:t>(</a:t>
                      </a:r>
                      <a:r>
                        <a:rPr lang="en-US" sz="2400" dirty="0">
                          <a:effectLst/>
                          <a:cs typeface="Kalimati" panose="00000400000000000000" pitchFamily="2"/>
                        </a:rPr>
                        <a:t>६</a:t>
                      </a:r>
                      <a:r>
                        <a:rPr lang="en-US" sz="2400" dirty="0">
                          <a:effectLst/>
                          <a:cs typeface="Kalimati" panose="00000400000000000000" pitchFamily="2"/>
                        </a:rPr>
                        <a:t>.</a:t>
                      </a:r>
                      <a:r>
                        <a:rPr lang="en-US" sz="2400" dirty="0">
                          <a:effectLst/>
                          <a:cs typeface="Kalimati" panose="00000400000000000000" pitchFamily="2"/>
                        </a:rPr>
                        <a:t>९३</a:t>
                      </a:r>
                      <a:r>
                        <a:rPr lang="en-US" sz="2400" dirty="0">
                          <a:effectLst/>
                          <a:cs typeface="Kalimati" panose="00000400000000000000" pitchFamily="2"/>
                        </a:rPr>
                        <a:t>%)</a:t>
                      </a:r>
                      <a:endParaRPr lang="en-US" sz="2400" dirty="0">
                        <a:effectLst/>
                        <a:latin typeface="Calibri" panose="020F0502020204030204" pitchFamily="34" charset="0"/>
                        <a:ea typeface="Calibri" panose="020F0502020204030204" pitchFamily="34" charset="0"/>
                        <a:cs typeface="Kalimati" panose="00000400000000000000" pitchFamily="2"/>
                      </a:endParaRPr>
                    </a:p>
                  </a:txBody>
                  <a:tcPr marL="64469" marR="64469" marT="0" marB="0"/>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253" y="330506"/>
            <a:ext cx="11854149" cy="6169446"/>
          </a:xfrm>
        </p:spPr>
        <p:txBody>
          <a:bodyPr>
            <a:normAutofit lnSpcReduction="10000"/>
          </a:bodyPr>
          <a:lstStyle/>
          <a:p>
            <a:pPr marL="0" marR="0">
              <a:lnSpc>
                <a:spcPct val="150000"/>
              </a:lnSpc>
              <a:spcBef>
                <a:spcPts val="1000"/>
              </a:spcBef>
              <a:spcAft>
                <a:spcPts val="0"/>
              </a:spcAft>
            </a:pPr>
            <a:r>
              <a:rPr lang="en-US" sz="2400" b="1" dirty="0">
                <a:solidFill>
                  <a:srgbClr val="000000"/>
                </a:solidFill>
                <a:latin typeface="Kalimati" panose="00000400000000000000" pitchFamily="2"/>
                <a:ea typeface="Times New Roman" panose="02020603050405020304" pitchFamily="18" charset="0"/>
                <a:cs typeface="Kalimati" panose="00000400000000000000" pitchFamily="2"/>
              </a:rPr>
              <a:t>कर सम्बन्धी</a:t>
            </a:r>
            <a:endParaRPr lang="en-US" sz="2400" b="1" dirty="0">
              <a:solidFill>
                <a:srgbClr val="000000"/>
              </a:solidFill>
              <a:effectLst/>
              <a:latin typeface="Kalimati" panose="00000400000000000000" pitchFamily="2"/>
              <a:ea typeface="Times New Roman" panose="02020603050405020304" pitchFamily="18" charset="0"/>
              <a:cs typeface="Mangal" panose="02040503050203030202" pitchFamily="18" charset="0"/>
            </a:endParaRPr>
          </a:p>
          <a:p>
            <a:pPr marL="0" marR="0" indent="0" algn="just">
              <a:lnSpc>
                <a:spcPct val="107000"/>
              </a:lnSpc>
              <a:spcBef>
                <a:spcPts val="0"/>
              </a:spcBef>
              <a:spcAft>
                <a:spcPts val="0"/>
              </a:spcAft>
              <a:buNone/>
            </a:pPr>
            <a:r>
              <a:rPr lang="en-US" sz="2400" dirty="0">
                <a:effectLst/>
                <a:latin typeface="Times New Roman" panose="02020603050405020304" pitchFamily="18" charset="0"/>
                <a:ea typeface="Calibri" panose="020F0502020204030204" pitchFamily="34" charset="0"/>
                <a:cs typeface="Kalimati" panose="00000400000000000000" pitchFamily="2"/>
              </a:rPr>
              <a:t>आन्तरिक राजश्व कार्यालय बालाजुको चनं १४४९ मिति २०८१</a:t>
            </a:r>
            <a:r>
              <a:rPr lang="en-US" sz="2400" b="1" dirty="0">
                <a:effectLst/>
                <a:latin typeface="Times New Roman" panose="02020603050405020304" pitchFamily="18" charset="0"/>
                <a:ea typeface="Calibri" panose="020F0502020204030204" pitchFamily="34" charset="0"/>
                <a:cs typeface="Kalimati" panose="00000400000000000000" pitchFamily="2"/>
              </a:rPr>
              <a:t>/</a:t>
            </a:r>
            <a:r>
              <a:rPr lang="en-US" sz="2400" dirty="0">
                <a:effectLst/>
                <a:latin typeface="Times New Roman" panose="02020603050405020304" pitchFamily="18" charset="0"/>
                <a:ea typeface="Calibri" panose="020F0502020204030204" pitchFamily="34" charset="0"/>
                <a:cs typeface="Kalimati" panose="00000400000000000000" pitchFamily="2"/>
              </a:rPr>
              <a:t>०६</a:t>
            </a:r>
            <a:r>
              <a:rPr lang="en-US" sz="2400" b="1" dirty="0">
                <a:effectLst/>
                <a:latin typeface="Times New Roman" panose="02020603050405020304" pitchFamily="18" charset="0"/>
                <a:ea typeface="Calibri" panose="020F0502020204030204" pitchFamily="34" charset="0"/>
                <a:cs typeface="Kalimati" panose="00000400000000000000" pitchFamily="2"/>
              </a:rPr>
              <a:t>/</a:t>
            </a:r>
            <a:r>
              <a:rPr lang="en-US" sz="2400" dirty="0">
                <a:effectLst/>
                <a:latin typeface="Times New Roman" panose="02020603050405020304" pitchFamily="18" charset="0"/>
                <a:ea typeface="Calibri" panose="020F0502020204030204" pitchFamily="34" charset="0"/>
                <a:cs typeface="Kalimati" panose="00000400000000000000" pitchFamily="2"/>
              </a:rPr>
              <a:t>२१ गतेको कर चुक्ता सम्बन्धी प्रमाणपत्र अनुसार परियोजनाहरू सञ्चालन गर्ने मानवीय कर्याणकारी फाउण्डेशन </a:t>
            </a:r>
            <a:r>
              <a:rPr lang="en-US" sz="2400" b="1" dirty="0">
                <a:effectLst/>
                <a:latin typeface="Times New Roman" panose="02020603050405020304" pitchFamily="18" charset="0"/>
                <a:ea typeface="Calibri" panose="020F0502020204030204" pitchFamily="34" charset="0"/>
                <a:cs typeface="Kalimati" panose="00000400000000000000" pitchFamily="2"/>
              </a:rPr>
              <a:t>(</a:t>
            </a:r>
            <a:r>
              <a:rPr lang="en-US" sz="2400" dirty="0">
                <a:effectLst/>
                <a:latin typeface="Times New Roman" panose="02020603050405020304" pitchFamily="18" charset="0"/>
                <a:ea typeface="Calibri" panose="020F0502020204030204" pitchFamily="34" charset="0"/>
                <a:cs typeface="Kalimati" panose="00000400000000000000" pitchFamily="2"/>
              </a:rPr>
              <a:t>स्थायी लेखा नम्बर ६१०२०४४६९</a:t>
            </a:r>
            <a:r>
              <a:rPr lang="en-US" sz="2400" b="1" dirty="0">
                <a:effectLst/>
                <a:latin typeface="Times New Roman" panose="02020603050405020304" pitchFamily="18" charset="0"/>
                <a:ea typeface="Calibri" panose="020F0502020204030204" pitchFamily="34" charset="0"/>
                <a:cs typeface="Kalimati" panose="00000400000000000000" pitchFamily="2"/>
              </a:rPr>
              <a:t>)</a:t>
            </a:r>
            <a:r>
              <a:rPr lang="en-US" sz="2400" dirty="0">
                <a:effectLst/>
                <a:latin typeface="Times New Roman" panose="02020603050405020304" pitchFamily="18" charset="0"/>
                <a:ea typeface="Calibri" panose="020F0502020204030204" pitchFamily="34" charset="0"/>
                <a:cs typeface="Kalimati" panose="00000400000000000000" pitchFamily="2"/>
              </a:rPr>
              <a:t> को करचुक्ता भएको देखिन्छ । उक्त प्रमाणपत्र अनुसार दाखिला गरेको कर रकम रू ११८३७।</a:t>
            </a:r>
            <a:r>
              <a:rPr lang="en-US" sz="2400" b="1" dirty="0">
                <a:effectLst/>
                <a:latin typeface="Times New Roman" panose="02020603050405020304" pitchFamily="18" charset="0"/>
                <a:ea typeface="Calibri" panose="020F0502020204030204" pitchFamily="34" charset="0"/>
                <a:cs typeface="Kalimati" panose="00000400000000000000" pitchFamily="2"/>
              </a:rPr>
              <a:t>– </a:t>
            </a:r>
            <a:r>
              <a:rPr lang="en-US" sz="2400" dirty="0">
                <a:effectLst/>
                <a:latin typeface="Times New Roman" panose="02020603050405020304" pitchFamily="18" charset="0"/>
                <a:ea typeface="Calibri" panose="020F0502020204030204" pitchFamily="34" charset="0"/>
                <a:cs typeface="Kalimati" panose="00000400000000000000" pitchFamily="2"/>
              </a:rPr>
              <a:t>रहेको छ । परियोजनाहरूको मात्र छुट्टै कर दाखिला विवरण देखिएन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L="0" marR="0">
              <a:lnSpc>
                <a:spcPct val="150000"/>
              </a:lnSpc>
              <a:spcBef>
                <a:spcPts val="1000"/>
              </a:spcBef>
              <a:spcAft>
                <a:spcPts val="0"/>
              </a:spcAft>
            </a:pPr>
            <a:r>
              <a:rPr lang="en-US" sz="2400" b="1" dirty="0">
                <a:solidFill>
                  <a:srgbClr val="000000"/>
                </a:solidFill>
                <a:latin typeface="Kalimati" panose="00000400000000000000" pitchFamily="2"/>
                <a:ea typeface="Times New Roman" panose="02020603050405020304" pitchFamily="18" charset="0"/>
                <a:cs typeface="Kalimati" panose="00000400000000000000" pitchFamily="2"/>
              </a:rPr>
              <a:t>संस्था नविकरण</a:t>
            </a:r>
            <a:endParaRPr lang="en-US" sz="2400" b="1" dirty="0">
              <a:solidFill>
                <a:srgbClr val="000000"/>
              </a:solidFill>
              <a:effectLst/>
              <a:latin typeface="Kalimati" panose="00000400000000000000" pitchFamily="2"/>
              <a:ea typeface="Times New Roman" panose="02020603050405020304" pitchFamily="18" charset="0"/>
              <a:cs typeface="Mangal" panose="02040503050203030202" pitchFamily="18" charset="0"/>
            </a:endParaRPr>
          </a:p>
          <a:p>
            <a:pPr marL="0" marR="0" indent="0" algn="just">
              <a:lnSpc>
                <a:spcPct val="107000"/>
              </a:lnSpc>
              <a:spcBef>
                <a:spcPts val="0"/>
              </a:spcBef>
              <a:spcAft>
                <a:spcPts val="0"/>
              </a:spcAft>
              <a:buNone/>
            </a:pPr>
            <a:r>
              <a:rPr lang="en-US" sz="2400" dirty="0">
                <a:effectLst/>
                <a:latin typeface="Times New Roman" panose="02020603050405020304" pitchFamily="18" charset="0"/>
                <a:ea typeface="Calibri" panose="020F0502020204030204" pitchFamily="34" charset="0"/>
                <a:cs typeface="Kalimati" panose="00000400000000000000" pitchFamily="2"/>
              </a:rPr>
              <a:t>मानवीय कल्याणकारी फाउण्डेशन </a:t>
            </a:r>
            <a:r>
              <a:rPr lang="en-US" sz="2400" b="1" dirty="0">
                <a:effectLst/>
                <a:latin typeface="Times New Roman" panose="02020603050405020304" pitchFamily="18" charset="0"/>
                <a:ea typeface="Calibri" panose="020F0502020204030204" pitchFamily="34" charset="0"/>
                <a:cs typeface="Kalimati" panose="00000400000000000000" pitchFamily="2"/>
              </a:rPr>
              <a:t>(</a:t>
            </a:r>
            <a:r>
              <a:rPr lang="en-US" sz="2400" dirty="0">
                <a:effectLst/>
                <a:latin typeface="Times New Roman" panose="02020603050405020304" pitchFamily="18" charset="0"/>
                <a:ea typeface="Calibri" panose="020F0502020204030204" pitchFamily="34" charset="0"/>
                <a:cs typeface="Kalimati" panose="00000400000000000000" pitchFamily="2"/>
              </a:rPr>
              <a:t>मुनाफा वितरण नगर्ने नं २८२७५२</a:t>
            </a:r>
            <a:r>
              <a:rPr lang="en-US" sz="2400" b="1" dirty="0">
                <a:effectLst/>
                <a:latin typeface="Times New Roman" panose="02020603050405020304" pitchFamily="18" charset="0"/>
                <a:ea typeface="Calibri" panose="020F0502020204030204" pitchFamily="34" charset="0"/>
                <a:cs typeface="Kalimati" panose="00000400000000000000" pitchFamily="2"/>
              </a:rPr>
              <a:t>)</a:t>
            </a:r>
            <a:r>
              <a:rPr lang="en-US" sz="2400" dirty="0">
                <a:effectLst/>
                <a:latin typeface="Times New Roman" panose="02020603050405020304" pitchFamily="18" charset="0"/>
                <a:ea typeface="Calibri" panose="020F0502020204030204" pitchFamily="34" charset="0"/>
                <a:cs typeface="Kalimati" panose="00000400000000000000" pitchFamily="2"/>
              </a:rPr>
              <a:t>को सम्बन्धित वडाबाट चालु २०८२ साल आषाढ मसान्त सम्म अध्यावधिक नविकरण भएको देखिन्छ । साथै उक्त संस्था </a:t>
            </a:r>
            <a:r>
              <a:rPr lang="en-US" sz="2400" b="1" dirty="0">
                <a:effectLst/>
                <a:latin typeface="Times New Roman" panose="02020603050405020304" pitchFamily="18" charset="0"/>
                <a:ea typeface="Calibri" panose="020F0502020204030204" pitchFamily="34" charset="0"/>
                <a:cs typeface="Kalimati" panose="00000400000000000000" pitchFamily="2"/>
              </a:rPr>
              <a:t>(</a:t>
            </a:r>
            <a:r>
              <a:rPr lang="en-US" sz="2400" dirty="0">
                <a:effectLst/>
                <a:latin typeface="Times New Roman" panose="02020603050405020304" pitchFamily="18" charset="0"/>
                <a:ea typeface="Calibri" panose="020F0502020204030204" pitchFamily="34" charset="0"/>
                <a:cs typeface="Kalimati" panose="00000400000000000000" pitchFamily="2"/>
              </a:rPr>
              <a:t>कम्पनी</a:t>
            </a:r>
            <a:r>
              <a:rPr lang="en-US" sz="2400" b="1" dirty="0">
                <a:effectLst/>
                <a:latin typeface="Times New Roman" panose="02020603050405020304" pitchFamily="18" charset="0"/>
                <a:ea typeface="Calibri" panose="020F0502020204030204" pitchFamily="34" charset="0"/>
                <a:cs typeface="Kalimati" panose="00000400000000000000" pitchFamily="2"/>
              </a:rPr>
              <a:t>)</a:t>
            </a:r>
            <a:r>
              <a:rPr lang="en-US" sz="2400" dirty="0">
                <a:effectLst/>
                <a:latin typeface="Times New Roman" panose="02020603050405020304" pitchFamily="18" charset="0"/>
                <a:ea typeface="Calibri" panose="020F0502020204030204" pitchFamily="34" charset="0"/>
                <a:cs typeface="Kalimati" panose="00000400000000000000" pitchFamily="2"/>
              </a:rPr>
              <a:t> कम्पनी रजिष्ट्रारको कार्यालयबाट आर्थिक वर्ष २०८०</a:t>
            </a:r>
            <a:r>
              <a:rPr lang="en-US" sz="2400" b="1" dirty="0">
                <a:effectLst/>
                <a:latin typeface="Times New Roman" panose="02020603050405020304" pitchFamily="18" charset="0"/>
                <a:ea typeface="Calibri" panose="020F0502020204030204" pitchFamily="34" charset="0"/>
                <a:cs typeface="Kalimati" panose="00000400000000000000" pitchFamily="2"/>
              </a:rPr>
              <a:t>/</a:t>
            </a:r>
            <a:r>
              <a:rPr lang="en-US" sz="2400" dirty="0">
                <a:effectLst/>
                <a:latin typeface="Times New Roman" panose="02020603050405020304" pitchFamily="18" charset="0"/>
                <a:ea typeface="Calibri" panose="020F0502020204030204" pitchFamily="34" charset="0"/>
                <a:cs typeface="Kalimati" panose="00000400000000000000" pitchFamily="2"/>
              </a:rPr>
              <a:t>८१ सम्मको कम्पनी अभिलेख अध्यावधिक गराएको कम्पनी राजिष्ट्रारको कार्यालयको च नं १७८०६ मिति २०८१</a:t>
            </a:r>
            <a:r>
              <a:rPr lang="en-US" sz="2400" b="1" dirty="0">
                <a:effectLst/>
                <a:latin typeface="Times New Roman" panose="02020603050405020304" pitchFamily="18" charset="0"/>
                <a:ea typeface="Calibri" panose="020F0502020204030204" pitchFamily="34" charset="0"/>
                <a:cs typeface="Kalimati" panose="00000400000000000000" pitchFamily="2"/>
              </a:rPr>
              <a:t>/</a:t>
            </a:r>
            <a:r>
              <a:rPr lang="en-US" sz="2400" dirty="0">
                <a:effectLst/>
                <a:latin typeface="Times New Roman" panose="02020603050405020304" pitchFamily="18" charset="0"/>
                <a:ea typeface="Calibri" panose="020F0502020204030204" pitchFamily="34" charset="0"/>
                <a:cs typeface="Kalimati" panose="00000400000000000000" pitchFamily="2"/>
              </a:rPr>
              <a:t>०७</a:t>
            </a:r>
            <a:r>
              <a:rPr lang="en-US" sz="2400" b="1" dirty="0">
                <a:effectLst/>
                <a:latin typeface="Times New Roman" panose="02020603050405020304" pitchFamily="18" charset="0"/>
                <a:ea typeface="Calibri" panose="020F0502020204030204" pitchFamily="34" charset="0"/>
                <a:cs typeface="Kalimati" panose="00000400000000000000" pitchFamily="2"/>
              </a:rPr>
              <a:t>/</a:t>
            </a:r>
            <a:r>
              <a:rPr lang="en-US" sz="2400" dirty="0">
                <a:effectLst/>
                <a:latin typeface="Times New Roman" panose="02020603050405020304" pitchFamily="18" charset="0"/>
                <a:ea typeface="Calibri" panose="020F0502020204030204" pitchFamily="34" charset="0"/>
                <a:cs typeface="Kalimati" panose="00000400000000000000" pitchFamily="2"/>
              </a:rPr>
              <a:t>०४ को पत्रानुसार देखिन्छ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a:lnSpc>
                <a:spcPct val="150000"/>
              </a:lnSpc>
            </a:pPr>
            <a:r>
              <a:rPr lang="en-US" sz="2400" b="1" dirty="0">
                <a:solidFill>
                  <a:srgbClr val="000000"/>
                </a:solidFill>
                <a:latin typeface="Times New Roman" panose="02020603050405020304" pitchFamily="18" charset="0"/>
                <a:ea typeface="Times New Roman" panose="02020603050405020304" pitchFamily="18" charset="0"/>
                <a:cs typeface="Kalimati" panose="00000400000000000000" pitchFamily="2"/>
              </a:rPr>
              <a:t>सम्पत्ति सुद्विकरण</a:t>
            </a:r>
            <a:r>
              <a:rPr lang="en-US" sz="2400" b="1" dirty="0">
                <a:solidFill>
                  <a:srgbClr val="000000"/>
                </a:solidFill>
                <a:effectLst/>
                <a:latin typeface="Times New Roman" panose="02020603050405020304" pitchFamily="18" charset="0"/>
                <a:ea typeface="Times New Roman" panose="02020603050405020304" pitchFamily="18" charset="0"/>
                <a:cs typeface="Mangal" panose="02040503050203030202" pitchFamily="18" charset="0"/>
              </a:rPr>
              <a:t> </a:t>
            </a:r>
            <a:endParaRPr lang="en-US" sz="2400" b="1" dirty="0">
              <a:solidFill>
                <a:srgbClr val="000000"/>
              </a:solidFill>
              <a:effectLst/>
              <a:latin typeface="Kalimati" panose="00000400000000000000" pitchFamily="2"/>
              <a:ea typeface="Times New Roman" panose="02020603050405020304" pitchFamily="18" charset="0"/>
              <a:cs typeface="Mangal" panose="02040503050203030202" pitchFamily="18" charset="0"/>
            </a:endParaRPr>
          </a:p>
          <a:p>
            <a:pPr marL="0" marR="0" indent="0" algn="just">
              <a:lnSpc>
                <a:spcPct val="107000"/>
              </a:lnSpc>
              <a:spcBef>
                <a:spcPts val="0"/>
              </a:spcBef>
              <a:spcAft>
                <a:spcPts val="0"/>
              </a:spcAft>
              <a:buNone/>
            </a:pPr>
            <a:r>
              <a:rPr lang="en-US" sz="2400" dirty="0">
                <a:effectLst/>
                <a:latin typeface="Times New Roman" panose="02020603050405020304" pitchFamily="18" charset="0"/>
                <a:ea typeface="Calibri" panose="020F0502020204030204" pitchFamily="34" charset="0"/>
                <a:cs typeface="Kalimati" panose="00000400000000000000" pitchFamily="2"/>
              </a:rPr>
              <a:t>अनुगमनको क्रममा अनुगमन टोलीलाइ उपलव्ध गराइएको विवरण परियोजनाको कारोबारमा मनीलाउण्ड्रिङ सम्बन्धी प्रचलित कानून उलंघन गरेको देखिएन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endParaRPr lang="en-US" sz="3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8135"/>
            <a:ext cx="10515600" cy="947452"/>
          </a:xfrm>
        </p:spPr>
        <p:txBody>
          <a:bodyPr>
            <a:normAutofit/>
          </a:bodyPr>
          <a:lstStyle/>
          <a:p>
            <a:pPr algn="ctr"/>
            <a:r>
              <a:rPr lang="en-US" sz="3600" dirty="0">
                <a:solidFill>
                  <a:srgbClr val="0070C0"/>
                </a:solidFill>
                <a:cs typeface="Kalimati" panose="00000400000000000000" pitchFamily="2"/>
              </a:rPr>
              <a:t>कार्यक्रमको सान्दर्भिकता </a:t>
            </a:r>
            <a:r>
              <a:rPr lang="en-US" sz="3600" dirty="0">
                <a:solidFill>
                  <a:srgbClr val="0070C0"/>
                </a:solidFill>
                <a:cs typeface="Kalimati" panose="00000400000000000000" pitchFamily="2"/>
              </a:rPr>
              <a:t>(Relevancy of Project)</a:t>
            </a:r>
            <a:endParaRPr lang="en-US" sz="3600" dirty="0">
              <a:solidFill>
                <a:srgbClr val="0070C0"/>
              </a:solidFill>
              <a:cs typeface="Kalimati" panose="00000400000000000000" pitchFamily="2"/>
            </a:endParaRPr>
          </a:p>
        </p:txBody>
      </p:sp>
      <p:sp>
        <p:nvSpPr>
          <p:cNvPr id="3" name="Content Placeholder 2"/>
          <p:cNvSpPr>
            <a:spLocks noGrp="1"/>
          </p:cNvSpPr>
          <p:nvPr>
            <p:ph idx="1"/>
          </p:nvPr>
        </p:nvSpPr>
        <p:spPr>
          <a:xfrm>
            <a:off x="165253" y="1035586"/>
            <a:ext cx="11799065" cy="5442331"/>
          </a:xfrm>
        </p:spPr>
        <p:txBody>
          <a:bodyPr>
            <a:normAutofit lnSpcReduction="10000"/>
          </a:bodyPr>
          <a:lstStyle/>
          <a:p>
            <a:pPr marL="0" marR="0" indent="0" algn="just">
              <a:lnSpc>
                <a:spcPct val="150000"/>
              </a:lnSpc>
              <a:spcBef>
                <a:spcPts val="1000"/>
              </a:spcBef>
              <a:spcAft>
                <a:spcPts val="0"/>
              </a:spcAft>
              <a:buNone/>
            </a:pPr>
            <a:endParaRPr lang="en-US" sz="2400" b="1" dirty="0">
              <a:solidFill>
                <a:srgbClr val="000000"/>
              </a:solidFill>
              <a:effectLst/>
              <a:latin typeface="Kalimati" panose="00000400000000000000" pitchFamily="2"/>
              <a:ea typeface="Times New Roman" panose="02020603050405020304" pitchFamily="18" charset="0"/>
              <a:cs typeface="Mangal" panose="02040503050203030202" pitchFamily="18" charset="0"/>
            </a:endParaRPr>
          </a:p>
          <a:p>
            <a:pPr marL="0" marR="0" algn="just">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Kalimati" panose="00000400000000000000" pitchFamily="2"/>
              </a:rPr>
              <a:t>नेपालको संविधानले शिक्षा सम्बन्धी हक </a:t>
            </a:r>
            <a:r>
              <a:rPr lang="en-US" sz="2400" dirty="0">
                <a:effectLst/>
                <a:latin typeface="Calibri" panose="020F0502020204030204" pitchFamily="34" charset="0"/>
                <a:ea typeface="Calibri" panose="020F0502020204030204" pitchFamily="34" charset="0"/>
                <a:cs typeface="Kalimati" panose="00000400000000000000" pitchFamily="2"/>
              </a:rPr>
              <a:t>(</a:t>
            </a:r>
            <a:r>
              <a:rPr lang="en-US" sz="2400" dirty="0">
                <a:effectLst/>
                <a:latin typeface="Calibri" panose="020F0502020204030204" pitchFamily="34" charset="0"/>
                <a:ea typeface="Calibri" panose="020F0502020204030204" pitchFamily="34" charset="0"/>
                <a:cs typeface="Kalimati" panose="00000400000000000000" pitchFamily="2"/>
              </a:rPr>
              <a:t>धारा ३१</a:t>
            </a:r>
            <a:r>
              <a:rPr lang="en-US" sz="2400" dirty="0">
                <a:effectLst/>
                <a:latin typeface="Calibri" panose="020F0502020204030204" pitchFamily="34" charset="0"/>
                <a:ea typeface="Calibri" panose="020F0502020204030204" pitchFamily="34" charset="0"/>
                <a:cs typeface="Kalimati" panose="00000400000000000000" pitchFamily="2"/>
              </a:rPr>
              <a:t>)</a:t>
            </a:r>
            <a:r>
              <a:rPr lang="en-US" sz="2400" dirty="0">
                <a:effectLst/>
                <a:latin typeface="Calibri" panose="020F0502020204030204" pitchFamily="34" charset="0"/>
                <a:ea typeface="Calibri" panose="020F0502020204030204" pitchFamily="34" charset="0"/>
                <a:cs typeface="Kalimati" panose="00000400000000000000" pitchFamily="2"/>
              </a:rPr>
              <a:t> स्वास्थ्य सम्बन्धी हक </a:t>
            </a:r>
            <a:r>
              <a:rPr lang="en-US" sz="2400" dirty="0">
                <a:effectLst/>
                <a:latin typeface="Calibri" panose="020F0502020204030204" pitchFamily="34" charset="0"/>
                <a:ea typeface="Calibri" panose="020F0502020204030204" pitchFamily="34" charset="0"/>
                <a:cs typeface="Kalimati" panose="00000400000000000000" pitchFamily="2"/>
              </a:rPr>
              <a:t>(</a:t>
            </a:r>
            <a:r>
              <a:rPr lang="en-US" sz="2400" dirty="0">
                <a:effectLst/>
                <a:latin typeface="Calibri" panose="020F0502020204030204" pitchFamily="34" charset="0"/>
                <a:ea typeface="Calibri" panose="020F0502020204030204" pitchFamily="34" charset="0"/>
                <a:cs typeface="Kalimati" panose="00000400000000000000" pitchFamily="2"/>
              </a:rPr>
              <a:t>धारा ३५</a:t>
            </a:r>
            <a:r>
              <a:rPr lang="en-US" sz="2400" dirty="0">
                <a:effectLst/>
                <a:latin typeface="Calibri" panose="020F0502020204030204" pitchFamily="34" charset="0"/>
                <a:ea typeface="Calibri" panose="020F0502020204030204" pitchFamily="34" charset="0"/>
                <a:cs typeface="Kalimati" panose="00000400000000000000" pitchFamily="2"/>
              </a:rPr>
              <a:t>)</a:t>
            </a:r>
            <a:r>
              <a:rPr lang="en-US" sz="2400" dirty="0">
                <a:effectLst/>
                <a:latin typeface="Calibri" panose="020F0502020204030204" pitchFamily="34" charset="0"/>
                <a:ea typeface="Calibri" panose="020F0502020204030204" pitchFamily="34" charset="0"/>
                <a:cs typeface="Kalimati" panose="00000400000000000000" pitchFamily="2"/>
              </a:rPr>
              <a:t> खाद्य सम्बन्धी हक </a:t>
            </a:r>
            <a:r>
              <a:rPr lang="en-US" sz="2400" dirty="0">
                <a:effectLst/>
                <a:latin typeface="Calibri" panose="020F0502020204030204" pitchFamily="34" charset="0"/>
                <a:ea typeface="Calibri" panose="020F0502020204030204" pitchFamily="34" charset="0"/>
                <a:cs typeface="Kalimati" panose="00000400000000000000" pitchFamily="2"/>
              </a:rPr>
              <a:t>(</a:t>
            </a:r>
            <a:r>
              <a:rPr lang="en-US" sz="2400" dirty="0">
                <a:effectLst/>
                <a:latin typeface="Calibri" panose="020F0502020204030204" pitchFamily="34" charset="0"/>
                <a:ea typeface="Calibri" panose="020F0502020204030204" pitchFamily="34" charset="0"/>
                <a:cs typeface="Kalimati" panose="00000400000000000000" pitchFamily="2"/>
              </a:rPr>
              <a:t>धारा ३६</a:t>
            </a:r>
            <a:r>
              <a:rPr lang="en-US" sz="2400" dirty="0">
                <a:effectLst/>
                <a:latin typeface="Calibri" panose="020F0502020204030204" pitchFamily="34" charset="0"/>
                <a:ea typeface="Calibri" panose="020F0502020204030204" pitchFamily="34" charset="0"/>
                <a:cs typeface="Kalimati" panose="00000400000000000000" pitchFamily="2"/>
              </a:rPr>
              <a:t>)</a:t>
            </a:r>
            <a:r>
              <a:rPr lang="en-US" sz="2400" dirty="0">
                <a:effectLst/>
                <a:latin typeface="Calibri" panose="020F0502020204030204" pitchFamily="34" charset="0"/>
                <a:ea typeface="Calibri" panose="020F0502020204030204" pitchFamily="34" charset="0"/>
                <a:cs typeface="Kalimati" panose="00000400000000000000" pitchFamily="2"/>
              </a:rPr>
              <a:t> रोजगारीको हक </a:t>
            </a:r>
            <a:r>
              <a:rPr lang="en-US" sz="2400" dirty="0">
                <a:effectLst/>
                <a:latin typeface="Calibri" panose="020F0502020204030204" pitchFamily="34" charset="0"/>
                <a:ea typeface="Calibri" panose="020F0502020204030204" pitchFamily="34" charset="0"/>
                <a:cs typeface="Kalimati" panose="00000400000000000000" pitchFamily="2"/>
              </a:rPr>
              <a:t>(</a:t>
            </a:r>
            <a:r>
              <a:rPr lang="en-US" sz="2400" dirty="0">
                <a:effectLst/>
                <a:latin typeface="Calibri" panose="020F0502020204030204" pitchFamily="34" charset="0"/>
                <a:ea typeface="Calibri" panose="020F0502020204030204" pitchFamily="34" charset="0"/>
                <a:cs typeface="Kalimati" panose="00000400000000000000" pitchFamily="2"/>
              </a:rPr>
              <a:t>धारा ३३</a:t>
            </a:r>
            <a:r>
              <a:rPr lang="en-US" sz="2400" dirty="0">
                <a:effectLst/>
                <a:latin typeface="Calibri" panose="020F0502020204030204" pitchFamily="34" charset="0"/>
                <a:ea typeface="Calibri" panose="020F0502020204030204" pitchFamily="34" charset="0"/>
                <a:cs typeface="Kalimati" panose="00000400000000000000" pitchFamily="2"/>
              </a:rPr>
              <a:t>)</a:t>
            </a:r>
            <a:r>
              <a:rPr lang="en-US" sz="2400" dirty="0">
                <a:effectLst/>
                <a:latin typeface="Calibri" panose="020F0502020204030204" pitchFamily="34" charset="0"/>
                <a:ea typeface="Calibri" panose="020F0502020204030204" pitchFamily="34" charset="0"/>
                <a:cs typeface="Kalimati" panose="00000400000000000000" pitchFamily="2"/>
              </a:rPr>
              <a:t> लगायतका हकको व्यवस्था गरेको छ ।नागरिकको असिमित माग र आवश्यकतालाइ मुलुकसामु उपलव्ध सिमित स्रोत र साधनबाट सम्बोधन गर्नु चुनौतिपूर्ण </a:t>
            </a:r>
            <a:r>
              <a:rPr lang="en-US" sz="2400" dirty="0">
                <a:latin typeface="Calibri" panose="020F0502020204030204" pitchFamily="34" charset="0"/>
                <a:ea typeface="Calibri" panose="020F0502020204030204" pitchFamily="34" charset="0"/>
                <a:cs typeface="Kalimati" panose="00000400000000000000" pitchFamily="2"/>
              </a:rPr>
              <a:t>भएकोले</a:t>
            </a:r>
            <a:r>
              <a:rPr lang="en-US" sz="2400" dirty="0">
                <a:effectLst/>
                <a:latin typeface="Calibri" panose="020F0502020204030204" pitchFamily="34" charset="0"/>
                <a:ea typeface="Calibri" panose="020F0502020204030204" pitchFamily="34" charset="0"/>
                <a:cs typeface="Kalimati" panose="00000400000000000000" pitchFamily="2"/>
              </a:rPr>
              <a:t> विभिन्न गैर सरकारी निकाय तथा संघ</a:t>
            </a:r>
            <a:r>
              <a:rPr lang="en-US" sz="2400" dirty="0">
                <a:effectLst/>
                <a:latin typeface="Calibri" panose="020F0502020204030204" pitchFamily="34" charset="0"/>
                <a:ea typeface="Calibri" panose="020F0502020204030204" pitchFamily="34" charset="0"/>
                <a:cs typeface="Kalimati" panose="00000400000000000000" pitchFamily="2"/>
              </a:rPr>
              <a:t>/</a:t>
            </a:r>
            <a:r>
              <a:rPr lang="en-US" sz="2400" dirty="0">
                <a:effectLst/>
                <a:latin typeface="Calibri" panose="020F0502020204030204" pitchFamily="34" charset="0"/>
                <a:ea typeface="Calibri" panose="020F0502020204030204" pitchFamily="34" charset="0"/>
                <a:cs typeface="Kalimati" panose="00000400000000000000" pitchFamily="2"/>
              </a:rPr>
              <a:t>संस्थाहरूसँगको समन्वय तथा सहयोगमा कार्यान्वयन</a:t>
            </a:r>
            <a:r>
              <a:rPr lang="en-US" sz="2400" dirty="0">
                <a:latin typeface="Calibri" panose="020F0502020204030204" pitchFamily="34" charset="0"/>
                <a:ea typeface="Calibri" panose="020F0502020204030204" pitchFamily="34" charset="0"/>
                <a:cs typeface="Kalimati" panose="00000400000000000000" pitchFamily="2"/>
              </a:rPr>
              <a:t> </a:t>
            </a:r>
            <a:r>
              <a:rPr lang="en-US" sz="2400" dirty="0">
                <a:latin typeface="Calibri" panose="020F0502020204030204" pitchFamily="34" charset="0"/>
                <a:ea typeface="Calibri" panose="020F0502020204030204" pitchFamily="34" charset="0"/>
                <a:cs typeface="Kalimati" panose="00000400000000000000" pitchFamily="2"/>
              </a:rPr>
              <a:t>संभव छ</a:t>
            </a:r>
            <a:r>
              <a:rPr lang="en-US" sz="2400" dirty="0">
                <a:effectLst/>
                <a:latin typeface="Calibri" panose="020F0502020204030204" pitchFamily="34" charset="0"/>
                <a:ea typeface="Calibri" panose="020F0502020204030204" pitchFamily="34" charset="0"/>
                <a:cs typeface="Kalimati" panose="00000400000000000000" pitchFamily="2"/>
              </a:rPr>
              <a:t>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algn="just"/>
            <a:r>
              <a:rPr lang="en-US" sz="2400" dirty="0">
                <a:effectLst/>
                <a:latin typeface="Calibri" panose="020F0502020204030204" pitchFamily="34" charset="0"/>
                <a:ea typeface="Calibri" panose="020F0502020204030204" pitchFamily="34" charset="0"/>
                <a:cs typeface="Kalimati" panose="00000400000000000000" pitchFamily="2"/>
              </a:rPr>
              <a:t>चारवटै परियोजनाहरू नेपालको संविधान प्रचलित नीति तथा कानून र तीनवटै सरकारको प्राथमिकतामा रहेका कार्यक्रमसँग निकट रहेको देखिन्छन् ।खाद्य सामग्री वितरण मुश्लिम समुदाय लगायत अन्य जाजातीका विपन्न वर्ग लक्षित कार्यक्रमको रूपमा रहेको छ ।आँखा शिविर पनि मधेश प्रदेशको तुलनात्मक रूपमा विपन्न समुदायको बाहुल्यता रहेको क्षेत्रमा सञ्चालन गरेको देखिन्छ । राँगा वितरण कार्यक्रमले अल्पसंख्यकको रूपमा रहेको मुश्लिम समुदायको सांस्कृतिक दृष्टिले पनि महत्व राख्ने पर्व बकरइदको अवसरमा विपन्न मुश्लिम परिवारलाइ राँगाको मासु वितरण गर्ने लक्ष्य राखेको देखिन्छ । त्यसै गरी न्यून आय भएका परिवारलाइ </a:t>
            </a:r>
            <a:r>
              <a:rPr lang="en-US" sz="2400" dirty="0">
                <a:effectLst/>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Kalimati" panose="00000400000000000000" pitchFamily="2"/>
              </a:rPr>
              <a:t>आय आर्जनका लागि आर्थिक सहायता परियोजनाले गोरखाको सिरानकोट गाउँपालिकालाइ छनौट गरेको छ ।</a:t>
            </a:r>
            <a:endParaRPr 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196215"/>
            <a:ext cx="10515600" cy="1201420"/>
          </a:xfrm>
        </p:spPr>
        <p:txBody>
          <a:bodyPr/>
          <a:p>
            <a:pPr algn="ctr"/>
            <a:r>
              <a:rPr lang="en-US" altLang="en-US" sz="3200">
                <a:latin typeface="Kalimati" panose="00000400000000000000" charset="0"/>
                <a:cs typeface="Kalimati" panose="00000400000000000000" charset="0"/>
              </a:rPr>
              <a:t>प्रस्तुतीका मुख्य बिषयहर</a:t>
            </a:r>
            <a:r>
              <a:rPr lang="en-US" altLang="en-US" sz="3200"/>
              <a:t>ु</a:t>
            </a:r>
            <a:endParaRPr lang="en-US" altLang="en-US" sz="3200"/>
          </a:p>
        </p:txBody>
      </p:sp>
      <p:sp>
        <p:nvSpPr>
          <p:cNvPr id="3" name="Content Placeholder 2"/>
          <p:cNvSpPr>
            <a:spLocks noGrp="1"/>
          </p:cNvSpPr>
          <p:nvPr>
            <p:ph idx="1"/>
          </p:nvPr>
        </p:nvSpPr>
        <p:spPr>
          <a:xfrm>
            <a:off x="838200" y="1005205"/>
            <a:ext cx="10515600" cy="5629275"/>
          </a:xfrm>
        </p:spPr>
        <p:txBody>
          <a:bodyPr>
            <a:normAutofit fontScale="25000"/>
          </a:bodyPr>
          <a:p>
            <a:r>
              <a:rPr lang="en-US" sz="8000" dirty="0">
                <a:effectLst/>
                <a:latin typeface="Kalimati" panose="00000400000000000000" charset="0"/>
                <a:ea typeface="Calibri" panose="020F0502020204030204" pitchFamily="34" charset="0"/>
                <a:cs typeface="Kalimati" panose="00000400000000000000" charset="0"/>
              </a:rPr>
              <a:t>संस्थाबाट संचालित मुख्य कार्यक्रम</a:t>
            </a:r>
            <a:endParaRPr lang="en-US" sz="8000" dirty="0">
              <a:effectLst/>
              <a:latin typeface="Kalimati" panose="00000400000000000000" charset="0"/>
              <a:ea typeface="Calibri" panose="020F0502020204030204" pitchFamily="34" charset="0"/>
              <a:cs typeface="Kalimati" panose="00000400000000000000" charset="0"/>
            </a:endParaRPr>
          </a:p>
          <a:p>
            <a:r>
              <a:rPr lang="en-US" sz="8000" dirty="0">
                <a:effectLst/>
                <a:latin typeface="Kalimati" panose="00000400000000000000" charset="0"/>
                <a:ea typeface="Calibri" panose="020F0502020204030204" pitchFamily="34" charset="0"/>
                <a:cs typeface="Kalimati" panose="00000400000000000000" charset="0"/>
              </a:rPr>
              <a:t>परियोजना संचालन गर्ने संस्थाको मुख्य </a:t>
            </a:r>
            <a:r>
              <a:rPr lang="en-US" altLang="en-US" sz="8000" dirty="0">
                <a:effectLst/>
                <a:latin typeface="Kalimati" panose="00000400000000000000" charset="0"/>
                <a:ea typeface="Calibri" panose="020F0502020204030204" pitchFamily="34" charset="0"/>
                <a:cs typeface="Kalimati" panose="00000400000000000000" charset="0"/>
              </a:rPr>
              <a:t>उद्देश्यहरु</a:t>
            </a:r>
            <a:endParaRPr lang="en-US" altLang="en-US" sz="8000" dirty="0">
              <a:effectLst/>
              <a:latin typeface="Kalimati" panose="00000400000000000000" charset="0"/>
              <a:ea typeface="Calibri" panose="020F0502020204030204" pitchFamily="34" charset="0"/>
              <a:cs typeface="Kalimati" panose="00000400000000000000" charset="0"/>
            </a:endParaRPr>
          </a:p>
          <a:p>
            <a:r>
              <a:rPr lang="en-US" altLang="en-US" sz="8000" dirty="0">
                <a:effectLst/>
                <a:latin typeface="Kalimati" panose="00000400000000000000" charset="0"/>
                <a:ea typeface="Calibri" panose="020F0502020204030204" pitchFamily="34" charset="0"/>
                <a:cs typeface="Kalimati" panose="00000400000000000000" charset="0"/>
              </a:rPr>
              <a:t>परियोजना संचालन भएको जिल्ला तथा पालिकाहरु</a:t>
            </a:r>
            <a:endParaRPr lang="en-US" altLang="en-US" sz="8000" dirty="0">
              <a:effectLst/>
              <a:latin typeface="Kalimati" panose="00000400000000000000" charset="0"/>
              <a:ea typeface="Calibri" panose="020F0502020204030204" pitchFamily="34" charset="0"/>
              <a:cs typeface="Kalimati" panose="00000400000000000000" charset="0"/>
            </a:endParaRPr>
          </a:p>
          <a:p>
            <a:r>
              <a:rPr lang="en-US" sz="8000" dirty="0">
                <a:effectLst/>
                <a:latin typeface="Kalimati" panose="00000400000000000000" charset="0"/>
                <a:ea typeface="Calibri" panose="020F0502020204030204" pitchFamily="34" charset="0"/>
                <a:cs typeface="Kalimati" panose="00000400000000000000" charset="0"/>
                <a:sym typeface="+mn-ea"/>
              </a:rPr>
              <a:t>दातृ निकाय/संस्था</a:t>
            </a:r>
            <a:endParaRPr lang="en-US" sz="8000" dirty="0">
              <a:effectLst/>
              <a:latin typeface="Kalimati" panose="00000400000000000000" charset="0"/>
              <a:ea typeface="Calibri" panose="020F0502020204030204" pitchFamily="34" charset="0"/>
              <a:cs typeface="Kalimati" panose="00000400000000000000" charset="0"/>
              <a:sym typeface="+mn-ea"/>
            </a:endParaRPr>
          </a:p>
          <a:p>
            <a:r>
              <a:rPr lang="en-US" sz="8000" dirty="0">
                <a:solidFill>
                  <a:srgbClr val="FF0000"/>
                </a:solidFill>
                <a:cs typeface="Kalimati" panose="00000400000000000000" pitchFamily="2"/>
                <a:sym typeface="+mn-ea"/>
              </a:rPr>
              <a:t>परियोजना सम्बन्धी विवरण,</a:t>
            </a:r>
            <a:endParaRPr lang="en-US" sz="8000" dirty="0">
              <a:solidFill>
                <a:srgbClr val="FF0000"/>
              </a:solidFill>
              <a:cs typeface="Kalimati" panose="00000400000000000000" pitchFamily="2"/>
              <a:sym typeface="+mn-ea"/>
            </a:endParaRPr>
          </a:p>
          <a:p>
            <a:r>
              <a:rPr lang="en-US" sz="8000" dirty="0">
                <a:solidFill>
                  <a:srgbClr val="0070C0"/>
                </a:solidFill>
                <a:cs typeface="Kalimati" panose="00000400000000000000" pitchFamily="2"/>
                <a:sym typeface="+mn-ea"/>
              </a:rPr>
              <a:t>अनुगमन टोलीको कार्यक्षेत्रगत शर्त (</a:t>
            </a:r>
            <a:r>
              <a:rPr lang="en-US" sz="8000" dirty="0" err="1">
                <a:solidFill>
                  <a:srgbClr val="0070C0"/>
                </a:solidFill>
                <a:cs typeface="Kalimati" panose="00000400000000000000" pitchFamily="2"/>
                <a:sym typeface="+mn-ea"/>
              </a:rPr>
              <a:t>ToR</a:t>
            </a:r>
            <a:r>
              <a:rPr lang="en-US" sz="8000" dirty="0">
                <a:solidFill>
                  <a:srgbClr val="0070C0"/>
                </a:solidFill>
                <a:cs typeface="Kalimati" panose="00000400000000000000" pitchFamily="2"/>
                <a:sym typeface="+mn-ea"/>
              </a:rPr>
              <a:t>)</a:t>
            </a:r>
            <a:endParaRPr lang="en-US" sz="8000" dirty="0">
              <a:solidFill>
                <a:srgbClr val="0070C0"/>
              </a:solidFill>
              <a:cs typeface="Kalimati" panose="00000400000000000000" pitchFamily="2"/>
            </a:endParaRPr>
          </a:p>
          <a:p>
            <a:r>
              <a:rPr lang="en-US" sz="8000" dirty="0">
                <a:solidFill>
                  <a:srgbClr val="0070C0"/>
                </a:solidFill>
                <a:cs typeface="Kalimati" panose="00000400000000000000" pitchFamily="2"/>
                <a:sym typeface="+mn-ea"/>
              </a:rPr>
              <a:t>अनुगमनमा अवलम्बन गरिएको विधि</a:t>
            </a:r>
            <a:endParaRPr lang="en-US" sz="8000" dirty="0">
              <a:solidFill>
                <a:srgbClr val="0070C0"/>
              </a:solidFill>
              <a:cs typeface="Kalimati" panose="00000400000000000000" pitchFamily="2"/>
              <a:sym typeface="+mn-ea"/>
            </a:endParaRPr>
          </a:p>
          <a:p>
            <a:r>
              <a:rPr lang="en-US" sz="8000" dirty="0">
                <a:solidFill>
                  <a:srgbClr val="00B050"/>
                </a:solidFill>
                <a:cs typeface="Kalimati" panose="00000400000000000000" pitchFamily="2"/>
                <a:sym typeface="+mn-ea"/>
              </a:rPr>
              <a:t>अनुगमनको क्रममा छलफल, अन्तरक्रिया गरिएका  </a:t>
            </a:r>
            <a:r>
              <a:rPr lang="en-US" sz="8000" dirty="0">
                <a:solidFill>
                  <a:srgbClr val="00B050"/>
                </a:solidFill>
                <a:cs typeface="Kalimati" panose="00000400000000000000" pitchFamily="2"/>
                <a:sym typeface="+mn-ea"/>
              </a:rPr>
              <a:t>मुख्य</a:t>
            </a:r>
            <a:r>
              <a:rPr lang="en-US" sz="8000" dirty="0">
                <a:solidFill>
                  <a:srgbClr val="00B050"/>
                </a:solidFill>
                <a:cs typeface="Kalimati" panose="00000400000000000000" pitchFamily="2"/>
                <a:sym typeface="+mn-ea"/>
              </a:rPr>
              <a:t> व्यक्तित्वहरू</a:t>
            </a:r>
            <a:endParaRPr lang="en-US" sz="8000" dirty="0">
              <a:solidFill>
                <a:srgbClr val="00B050"/>
              </a:solidFill>
              <a:cs typeface="Kalimati" panose="00000400000000000000" pitchFamily="2"/>
              <a:sym typeface="+mn-ea"/>
            </a:endParaRPr>
          </a:p>
          <a:p>
            <a:r>
              <a:rPr lang="en-US" sz="8000" dirty="0">
                <a:solidFill>
                  <a:srgbClr val="FF0000"/>
                </a:solidFill>
                <a:cs typeface="Kalimati" panose="00000400000000000000" pitchFamily="2"/>
                <a:sym typeface="+mn-ea"/>
              </a:rPr>
              <a:t>परियोजनाको भौतिक तथा वित्तीय प्रगति</a:t>
            </a:r>
            <a:endParaRPr lang="en-US" sz="8000" dirty="0">
              <a:solidFill>
                <a:srgbClr val="FF0000"/>
              </a:solidFill>
              <a:cs typeface="Kalimati" panose="00000400000000000000" pitchFamily="2"/>
              <a:sym typeface="+mn-ea"/>
            </a:endParaRPr>
          </a:p>
          <a:p>
            <a:r>
              <a:rPr lang="en-US" altLang="en-US" sz="8000" dirty="0">
                <a:solidFill>
                  <a:srgbClr val="0070C0"/>
                </a:solidFill>
                <a:cs typeface="Kalimati" panose="00000400000000000000" pitchFamily="2"/>
                <a:sym typeface="+mn-ea"/>
              </a:rPr>
              <a:t>कार्यक्रमको </a:t>
            </a:r>
            <a:r>
              <a:rPr lang="en-US" sz="8000" dirty="0">
                <a:solidFill>
                  <a:srgbClr val="0070C0"/>
                </a:solidFill>
                <a:cs typeface="Kalimati" panose="00000400000000000000" pitchFamily="2"/>
                <a:sym typeface="+mn-ea"/>
              </a:rPr>
              <a:t>प्रभाब</a:t>
            </a:r>
            <a:r>
              <a:rPr lang="en-US" altLang="en-US" sz="8000" dirty="0">
                <a:solidFill>
                  <a:srgbClr val="0070C0"/>
                </a:solidFill>
                <a:cs typeface="Kalimati" panose="00000400000000000000" pitchFamily="2"/>
                <a:sym typeface="+mn-ea"/>
              </a:rPr>
              <a:t> आखा शिविर, रागा बितरण </a:t>
            </a:r>
            <a:r>
              <a:rPr lang="" altLang="en-US" sz="8000" dirty="0">
                <a:solidFill>
                  <a:srgbClr val="0070C0"/>
                </a:solidFill>
                <a:cs typeface="Kalimati" panose="00000400000000000000" pitchFamily="2"/>
                <a:sym typeface="+mn-ea"/>
              </a:rPr>
              <a:t>तथा बिद्यालय सहयोग कार्यक्रम</a:t>
            </a:r>
            <a:endParaRPr lang="en-US" altLang="en-US" sz="8000" dirty="0">
              <a:solidFill>
                <a:srgbClr val="0070C0"/>
              </a:solidFill>
              <a:cs typeface="Kalimati" panose="00000400000000000000" pitchFamily="2"/>
              <a:sym typeface="+mn-ea"/>
            </a:endParaRPr>
          </a:p>
          <a:p>
            <a:r>
              <a:rPr lang="en-US" altLang="en-US" sz="8000" b="1" dirty="0">
                <a:ln>
                  <a:noFill/>
                </a:ln>
                <a:solidFill>
                  <a:srgbClr val="0070C0"/>
                </a:solidFill>
                <a:effectLst/>
                <a:latin typeface="Times New Roman" panose="02020603050405020304" pitchFamily="18" charset="0"/>
                <a:ea typeface="Calibri" panose="020F0502020204030204" pitchFamily="34" charset="0"/>
                <a:cs typeface="Kalimati" panose="00000400000000000000" pitchFamily="2"/>
                <a:sym typeface="+mn-ea"/>
              </a:rPr>
              <a:t>परियोजना अनुसार स्वीकृत बजेट तथा खर्च </a:t>
            </a:r>
            <a:r>
              <a:rPr lang="en-US" altLang="en-US" sz="8000" b="1" dirty="0">
                <a:solidFill>
                  <a:srgbClr val="0070C0"/>
                </a:solidFill>
                <a:latin typeface="Times New Roman" panose="02020603050405020304" pitchFamily="18" charset="0"/>
                <a:ea typeface="Calibri" panose="020F0502020204030204" pitchFamily="34" charset="0"/>
                <a:cs typeface="Kalimati" panose="00000400000000000000" pitchFamily="2"/>
                <a:sym typeface="+mn-ea"/>
              </a:rPr>
              <a:t>र बाँकी</a:t>
            </a:r>
            <a:endParaRPr lang="en-US" altLang="en-US" sz="8000" b="1" dirty="0">
              <a:solidFill>
                <a:srgbClr val="0070C0"/>
              </a:solidFill>
              <a:latin typeface="Times New Roman" panose="02020603050405020304" pitchFamily="18" charset="0"/>
              <a:ea typeface="Calibri" panose="020F0502020204030204" pitchFamily="34" charset="0"/>
              <a:cs typeface="Kalimati" panose="00000400000000000000" pitchFamily="2"/>
              <a:sym typeface="+mn-ea"/>
            </a:endParaRPr>
          </a:p>
          <a:p>
            <a:r>
              <a:rPr lang="en-US" altLang="en-US" sz="8000" b="1" dirty="0">
                <a:ln>
                  <a:noFill/>
                </a:ln>
                <a:solidFill>
                  <a:srgbClr val="0070C0"/>
                </a:solidFill>
                <a:effectLst/>
                <a:latin typeface="Times New Roman" panose="02020603050405020304" pitchFamily="18" charset="0"/>
                <a:ea typeface="Calibri" panose="020F0502020204030204" pitchFamily="34" charset="0"/>
                <a:cs typeface="Kalimati" panose="00000400000000000000" pitchFamily="2"/>
                <a:sym typeface="+mn-ea"/>
              </a:rPr>
              <a:t>परियोजनाको</a:t>
            </a:r>
            <a:r>
              <a:rPr lang="en-US" altLang="en-US" sz="8000" b="1" dirty="0">
                <a:ln>
                  <a:noFill/>
                </a:ln>
                <a:solidFill>
                  <a:srgbClr val="0070C0"/>
                </a:solidFill>
                <a:effectLst/>
                <a:latin typeface="Times New Roman" panose="02020603050405020304" pitchFamily="18" charset="0"/>
                <a:ea typeface="Calibri" panose="020F0502020204030204" pitchFamily="34" charset="0"/>
                <a:cs typeface="Mangal" panose="02040503050203030202" pitchFamily="18" charset="0"/>
                <a:sym typeface="+mn-ea"/>
              </a:rPr>
              <a:t> </a:t>
            </a:r>
            <a:r>
              <a:rPr lang="en-US" altLang="en-US" sz="8000" b="1" dirty="0">
                <a:ln>
                  <a:noFill/>
                </a:ln>
                <a:solidFill>
                  <a:srgbClr val="0070C0"/>
                </a:solidFill>
                <a:effectLst/>
                <a:latin typeface="Times New Roman" panose="02020603050405020304" pitchFamily="18" charset="0"/>
                <a:ea typeface="Calibri" panose="020F0502020204030204" pitchFamily="34" charset="0"/>
                <a:cs typeface="Kalimati" panose="00000400000000000000" pitchFamily="2"/>
                <a:sym typeface="+mn-ea"/>
              </a:rPr>
              <a:t>कार्यक्रम तथा प्रशासनिक खर्च </a:t>
            </a:r>
            <a:endParaRPr lang="en-US" altLang="en-US" sz="8000" b="1" dirty="0">
              <a:ln>
                <a:noFill/>
              </a:ln>
              <a:solidFill>
                <a:srgbClr val="0070C0"/>
              </a:solidFill>
              <a:effectLst/>
              <a:latin typeface="Times New Roman" panose="02020603050405020304" pitchFamily="18" charset="0"/>
              <a:ea typeface="Calibri" panose="020F0502020204030204" pitchFamily="34" charset="0"/>
              <a:cs typeface="Kalimati" panose="00000400000000000000" pitchFamily="2"/>
              <a:sym typeface="+mn-ea"/>
            </a:endParaRPr>
          </a:p>
          <a:p>
            <a:r>
              <a:rPr lang="en-US" sz="8000" dirty="0">
                <a:solidFill>
                  <a:srgbClr val="0070C0"/>
                </a:solidFill>
                <a:cs typeface="Kalimati" panose="00000400000000000000" pitchFamily="2"/>
                <a:sym typeface="+mn-ea"/>
              </a:rPr>
              <a:t>कार्यक्रमको सान्दर्भिकता</a:t>
            </a:r>
            <a:r>
              <a:rPr lang="en-US" altLang="en-US" sz="8000" dirty="0">
                <a:solidFill>
                  <a:srgbClr val="0070C0"/>
                </a:solidFill>
                <a:cs typeface="Kalimati" panose="00000400000000000000" pitchFamily="2"/>
                <a:sym typeface="+mn-ea"/>
              </a:rPr>
              <a:t> </a:t>
            </a:r>
            <a:r>
              <a:rPr lang="en-US" sz="8000" dirty="0">
                <a:solidFill>
                  <a:srgbClr val="0070C0"/>
                </a:solidFill>
                <a:cs typeface="Kalimati" panose="00000400000000000000" pitchFamily="2"/>
                <a:sym typeface="+mn-ea"/>
              </a:rPr>
              <a:t>पारदर्शिता</a:t>
            </a:r>
            <a:r>
              <a:rPr lang="" altLang="en-US" sz="8000" dirty="0">
                <a:solidFill>
                  <a:srgbClr val="0070C0"/>
                </a:solidFill>
                <a:cs typeface="Kalimati" panose="00000400000000000000" pitchFamily="2"/>
                <a:sym typeface="+mn-ea"/>
              </a:rPr>
              <a:t> र  औचित्यता</a:t>
            </a:r>
            <a:endParaRPr lang="en-US" sz="8000" dirty="0">
              <a:solidFill>
                <a:srgbClr val="0070C0"/>
              </a:solidFill>
              <a:cs typeface="Kalimati" panose="00000400000000000000" pitchFamily="2"/>
              <a:sym typeface="+mn-ea"/>
            </a:endParaRPr>
          </a:p>
          <a:p>
            <a:r>
              <a:rPr lang="en-US" sz="8000" dirty="0">
                <a:solidFill>
                  <a:srgbClr val="0070C0"/>
                </a:solidFill>
                <a:cs typeface="Kalimati" panose="00000400000000000000" pitchFamily="2"/>
                <a:sym typeface="+mn-ea"/>
              </a:rPr>
              <a:t>सुझावहरू</a:t>
            </a:r>
            <a:endParaRPr lang="en-US" sz="8000" dirty="0">
              <a:solidFill>
                <a:srgbClr val="0070C0"/>
              </a:solidFill>
              <a:cs typeface="Kalimati" panose="00000400000000000000" pitchFamily="2"/>
            </a:endParaRPr>
          </a:p>
          <a:p>
            <a:endParaRPr lang="en-US" sz="8000" dirty="0">
              <a:solidFill>
                <a:srgbClr val="0070C0"/>
              </a:solidFill>
              <a:cs typeface="Kalimati" panose="00000400000000000000" pitchFamily="2"/>
              <a:sym typeface="+mn-ea"/>
            </a:endParaRPr>
          </a:p>
          <a:p>
            <a:endParaRPr lang="en-US" altLang="en-US" sz="8000" b="1" dirty="0">
              <a:solidFill>
                <a:srgbClr val="0070C0"/>
              </a:solidFill>
              <a:latin typeface="Times New Roman" panose="02020603050405020304" pitchFamily="18" charset="0"/>
              <a:ea typeface="Calibri" panose="020F0502020204030204" pitchFamily="34" charset="0"/>
              <a:cs typeface="Kalimati" panose="00000400000000000000" pitchFamily="2"/>
              <a:sym typeface="+mn-ea"/>
            </a:endParaRPr>
          </a:p>
          <a:p>
            <a:endParaRPr lang="en-US" altLang="en-US" sz="8000" dirty="0">
              <a:solidFill>
                <a:srgbClr val="0070C0"/>
              </a:solidFill>
              <a:cs typeface="Kalimati" panose="00000400000000000000" pitchFamily="2"/>
              <a:sym typeface="+mn-ea"/>
            </a:endParaRPr>
          </a:p>
          <a:p>
            <a:endParaRPr lang="en-US" sz="8000" dirty="0">
              <a:solidFill>
                <a:srgbClr val="0070C0"/>
              </a:solidFill>
              <a:cs typeface="Kalimati" panose="00000400000000000000" pitchFamily="2"/>
            </a:endParaRPr>
          </a:p>
          <a:p>
            <a:endParaRPr lang="en-US" sz="8000" dirty="0">
              <a:solidFill>
                <a:srgbClr val="FF0000"/>
              </a:solidFill>
              <a:cs typeface="Kalimati" panose="00000400000000000000" pitchFamily="2"/>
            </a:endParaRPr>
          </a:p>
          <a:p>
            <a:endParaRPr lang="en-US" sz="8000" dirty="0">
              <a:solidFill>
                <a:srgbClr val="00B050"/>
              </a:solidFill>
              <a:cs typeface="Kalimati" panose="00000400000000000000" pitchFamily="2"/>
              <a:sym typeface="+mn-ea"/>
            </a:endParaRPr>
          </a:p>
          <a:p>
            <a:endParaRPr lang="en-US" sz="8000" dirty="0">
              <a:solidFill>
                <a:srgbClr val="00B050"/>
              </a:solidFill>
              <a:cs typeface="Kalimati" panose="00000400000000000000" pitchFamily="2"/>
              <a:sym typeface="+mn-ea"/>
            </a:endParaRPr>
          </a:p>
          <a:p>
            <a:endParaRPr lang="en-US" sz="2400" dirty="0">
              <a:solidFill>
                <a:srgbClr val="00B050"/>
              </a:solidFill>
              <a:cs typeface="Kalimati" panose="00000400000000000000" pitchFamily="2"/>
            </a:endParaRPr>
          </a:p>
          <a:p>
            <a:endParaRPr lang="en-US" sz="2400" dirty="0">
              <a:solidFill>
                <a:srgbClr val="0070C0"/>
              </a:solidFill>
              <a:cs typeface="Kalimati" panose="00000400000000000000" pitchFamily="2"/>
              <a:sym typeface="+mn-ea"/>
            </a:endParaRPr>
          </a:p>
          <a:p>
            <a:endParaRPr lang="en-US" sz="2400" dirty="0">
              <a:solidFill>
                <a:srgbClr val="0070C0"/>
              </a:solidFill>
              <a:cs typeface="Kalimati" panose="00000400000000000000" pitchFamily="2"/>
            </a:endParaRPr>
          </a:p>
          <a:p>
            <a:r>
              <a:rPr lang="en-US" altLang="en-US" sz="2400" dirty="0">
                <a:solidFill>
                  <a:srgbClr val="FF0000"/>
                </a:solidFill>
                <a:cs typeface="Kalimati" panose="00000400000000000000" pitchFamily="2"/>
                <a:sym typeface="+mn-ea"/>
              </a:rPr>
              <a:t> </a:t>
            </a:r>
            <a:r>
              <a:rPr lang="en-US" altLang="en-US" sz="2400" dirty="0">
                <a:solidFill>
                  <a:srgbClr val="FF0000"/>
                </a:solidFill>
                <a:cs typeface="Kalimati" panose="00000400000000000000" pitchFamily="2"/>
                <a:sym typeface="+mn-ea"/>
              </a:rPr>
              <a:t> </a:t>
            </a:r>
            <a:endParaRPr lang="en-US" altLang="en-US" sz="2400" dirty="0">
              <a:solidFill>
                <a:srgbClr val="FF0000"/>
              </a:solidFill>
              <a:cs typeface="Kalimati" panose="00000400000000000000" pitchFamily="2"/>
              <a:sym typeface="+mn-ea"/>
            </a:endParaRPr>
          </a:p>
          <a:p>
            <a:endParaRPr lang="en-US" altLang="en-US" sz="2400" b="1" dirty="0">
              <a:effectLst/>
              <a:latin typeface="Kalimati" panose="00000400000000000000" charset="0"/>
              <a:ea typeface="Calibri" panose="020F0502020204030204" pitchFamily="34" charset="0"/>
              <a:cs typeface="Kalimati" panose="00000400000000000000" charset="0"/>
            </a:endParaRPr>
          </a:p>
          <a:p>
            <a:endParaRPr lang="en-US" altLang="en-US" sz="2400" dirty="0">
              <a:effectLst/>
              <a:latin typeface="Kalimati" panose="00000400000000000000" charset="0"/>
              <a:ea typeface="Calibri" panose="020F0502020204030204" pitchFamily="34" charset="0"/>
              <a:cs typeface="Kalimati" panose="00000400000000000000" charset="0"/>
            </a:endParaRPr>
          </a:p>
          <a:p>
            <a:endParaRPr lang="en-US" altLang="en-US" sz="2400" dirty="0">
              <a:effectLst/>
              <a:latin typeface="Kalimati" panose="00000400000000000000" charset="0"/>
              <a:ea typeface="Calibri" panose="020F0502020204030204" pitchFamily="34" charset="0"/>
              <a:cs typeface="Kalimati" panose="00000400000000000000" charset="0"/>
            </a:endParaRPr>
          </a:p>
          <a:p>
            <a:endParaRPr lang="en-US" altLang="en-US" sz="2400" dirty="0">
              <a:effectLst/>
              <a:latin typeface="Kalimati" panose="00000400000000000000" charset="0"/>
              <a:ea typeface="Calibri" panose="020F0502020204030204" pitchFamily="34" charset="0"/>
              <a:cs typeface="Kalimati" panose="00000400000000000000" charset="0"/>
            </a:endParaRPr>
          </a:p>
          <a:p>
            <a:endParaRPr lang="en-US" altLang="en-US" sz="2400" dirty="0">
              <a:effectLst/>
              <a:latin typeface="Kalimati" panose="00000400000000000000" charset="0"/>
              <a:ea typeface="Calibri" panose="020F0502020204030204" pitchFamily="34" charset="0"/>
              <a:cs typeface="Kalimati" panose="00000400000000000000" charset="0"/>
            </a:endParaRPr>
          </a:p>
          <a:p>
            <a:endParaRPr lang="en-US" sz="2400" dirty="0">
              <a:effectLst/>
              <a:latin typeface="Kalimati" panose="00000400000000000000" charset="0"/>
              <a:ea typeface="Calibri" panose="020F0502020204030204" pitchFamily="34" charset="0"/>
              <a:cs typeface="Kalimati" panose="00000400000000000000" charset="0"/>
            </a:endParaRPr>
          </a:p>
          <a:p>
            <a:endParaRPr lang="en-US" sz="2400" dirty="0">
              <a:effectLst/>
              <a:latin typeface="Kalimati" panose="00000400000000000000" charset="0"/>
              <a:ea typeface="Calibri" panose="020F0502020204030204" pitchFamily="34" charset="0"/>
              <a:cs typeface="Kalimati" panose="00000400000000000000"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2832"/>
          </a:xfrm>
        </p:spPr>
        <p:txBody>
          <a:bodyPr>
            <a:noAutofit/>
          </a:bodyPr>
          <a:lstStyle/>
          <a:p>
            <a:pPr algn="ctr"/>
            <a:br>
              <a:rPr lang="en-US" sz="3600" b="1" dirty="0">
                <a:solidFill>
                  <a:srgbClr val="0070C0"/>
                </a:solidFill>
                <a:latin typeface="Kalimati" panose="00000400000000000000" pitchFamily="2"/>
                <a:ea typeface="Times New Roman" panose="02020603050405020304" pitchFamily="18" charset="0"/>
                <a:cs typeface="Kalimati" panose="00000400000000000000" pitchFamily="2"/>
              </a:rPr>
            </a:br>
            <a:br>
              <a:rPr lang="en-US" sz="3600" b="1" dirty="0">
                <a:solidFill>
                  <a:srgbClr val="0070C0"/>
                </a:solidFill>
                <a:latin typeface="Kalimati" panose="00000400000000000000" pitchFamily="2"/>
                <a:ea typeface="Times New Roman" panose="02020603050405020304" pitchFamily="18" charset="0"/>
                <a:cs typeface="Kalimati" panose="00000400000000000000" pitchFamily="2"/>
              </a:rPr>
            </a:br>
            <a:r>
              <a:rPr lang="en-US" sz="3600" b="1" dirty="0">
                <a:solidFill>
                  <a:srgbClr val="0070C0"/>
                </a:solidFill>
                <a:latin typeface="Kalimati" panose="00000400000000000000" pitchFamily="2"/>
                <a:ea typeface="Times New Roman" panose="02020603050405020304" pitchFamily="18" charset="0"/>
                <a:cs typeface="Kalimati" panose="00000400000000000000" pitchFamily="2"/>
              </a:rPr>
              <a:t>दिगो विकास लक्ष्यसँगको तादाम्यता</a:t>
            </a:r>
            <a:br>
              <a:rPr lang="en-US" sz="3600" b="1" dirty="0">
                <a:solidFill>
                  <a:srgbClr val="0070C0"/>
                </a:solidFill>
                <a:effectLst/>
                <a:latin typeface="Kalimati" panose="00000400000000000000" pitchFamily="2"/>
                <a:ea typeface="Times New Roman" panose="02020603050405020304" pitchFamily="18" charset="0"/>
                <a:cs typeface="Mangal" panose="02040503050203030202" pitchFamily="18" charset="0"/>
              </a:rPr>
            </a:br>
            <a:endParaRPr lang="en-US" sz="6600" dirty="0">
              <a:solidFill>
                <a:srgbClr val="0070C0"/>
              </a:solidFill>
            </a:endParaRPr>
          </a:p>
        </p:txBody>
      </p:sp>
      <p:sp>
        <p:nvSpPr>
          <p:cNvPr id="3" name="Content Placeholder 2"/>
          <p:cNvSpPr>
            <a:spLocks noGrp="1"/>
          </p:cNvSpPr>
          <p:nvPr>
            <p:ph idx="1"/>
          </p:nvPr>
        </p:nvSpPr>
        <p:spPr>
          <a:xfrm>
            <a:off x="429659" y="1825625"/>
            <a:ext cx="11314322" cy="4351338"/>
          </a:xfrm>
        </p:spPr>
        <p:txBody>
          <a:bodyPr>
            <a:normAutofit/>
          </a:bodyPr>
          <a:lstStyle/>
          <a:p>
            <a:pPr marL="0" marR="0" indent="0">
              <a:lnSpc>
                <a:spcPct val="150000"/>
              </a:lnSpc>
              <a:spcBef>
                <a:spcPts val="1000"/>
              </a:spcBef>
              <a:spcAft>
                <a:spcPts val="0"/>
              </a:spcAft>
              <a:buNone/>
            </a:pPr>
            <a:endParaRPr lang="en-US" b="1" dirty="0">
              <a:solidFill>
                <a:srgbClr val="000000"/>
              </a:solidFill>
              <a:effectLst/>
              <a:latin typeface="Kalimati" panose="00000400000000000000" pitchFamily="2"/>
              <a:ea typeface="Times New Roman" panose="02020603050405020304" pitchFamily="18" charset="0"/>
              <a:cs typeface="Mangal" panose="02040503050203030202" pitchFamily="18" charset="0"/>
            </a:endParaRPr>
          </a:p>
          <a:p>
            <a:pPr marL="0" marR="0" indent="0" algn="just">
              <a:lnSpc>
                <a:spcPct val="107000"/>
              </a:lnSpc>
              <a:spcBef>
                <a:spcPts val="0"/>
              </a:spcBef>
              <a:spcAft>
                <a:spcPts val="0"/>
              </a:spcAft>
              <a:buNone/>
            </a:pPr>
            <a:r>
              <a:rPr lang="en-US" dirty="0">
                <a:effectLst/>
                <a:latin typeface="Calibri" panose="020F0502020204030204" pitchFamily="34" charset="0"/>
                <a:ea typeface="Calibri" panose="020F0502020204030204" pitchFamily="34" charset="0"/>
                <a:cs typeface="Kalimati" panose="00000400000000000000" pitchFamily="2"/>
              </a:rPr>
              <a:t>नेपालले समेत प्रतिवद्वता जनाएको दिगो विकास लक्ष्यको लक्ष्य ३ मा राम्रो स्वास्थ्य र समृद्व जीवनस्तर तथा लक्ष्य ४ मा गुणस्तरीय शिक्षा उल्लेख गरेको छ । साथै लक्ष्य १० मा असमानतलाइ घटाउने विषय समावेश गरिएको छ । मानवीय कल्याणकारी फाउण्डेशनले सञ्चालन गरेका चारवटै परियोजनाहरू र अन्तरगतका क्रियाकलापहरू थोरै स्थान र कम परिमाणमा देखिए पनि दिगो विकास लक्ष्यका माथी उल्लिखित लक्ष्य हासिल गर्न सांकेतिक रूपमै भए पनि योगदान पुर्याएको मान्नु पर्दछ ।</a:t>
            </a:r>
            <a:endParaRPr lang="en-US" dirty="0">
              <a:effectLst/>
              <a:latin typeface="Calibri" panose="020F0502020204030204" pitchFamily="34" charset="0"/>
              <a:ea typeface="Calibri" panose="020F0502020204030204" pitchFamily="34" charset="0"/>
              <a:cs typeface="Mangal" panose="02040503050203030202" pitchFamily="18" charset="0"/>
            </a:endParaRPr>
          </a:p>
          <a:p>
            <a:endParaRPr lang="en-US" sz="4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6730"/>
          </a:xfrm>
        </p:spPr>
        <p:txBody>
          <a:bodyPr>
            <a:normAutofit/>
          </a:bodyPr>
          <a:lstStyle/>
          <a:p>
            <a:pPr algn="ctr"/>
            <a:r>
              <a:rPr lang="en-US" sz="3600" dirty="0">
                <a:solidFill>
                  <a:srgbClr val="0070C0"/>
                </a:solidFill>
                <a:cs typeface="Kalimati" panose="00000400000000000000" pitchFamily="2"/>
              </a:rPr>
              <a:t>राष्ट्रिय लक्ष्य र परियोजनाहरूको तादाम्यता</a:t>
            </a:r>
            <a:endParaRPr lang="en-US" sz="3600" dirty="0">
              <a:solidFill>
                <a:srgbClr val="0070C0"/>
              </a:solidFill>
              <a:cs typeface="Kalimati" panose="00000400000000000000" pitchFamily="2"/>
            </a:endParaRPr>
          </a:p>
        </p:txBody>
      </p:sp>
      <p:sp>
        <p:nvSpPr>
          <p:cNvPr id="3" name="Content Placeholder 2"/>
          <p:cNvSpPr>
            <a:spLocks noGrp="1"/>
          </p:cNvSpPr>
          <p:nvPr>
            <p:ph idx="1"/>
          </p:nvPr>
        </p:nvSpPr>
        <p:spPr>
          <a:xfrm>
            <a:off x="242371" y="1322024"/>
            <a:ext cx="11589745" cy="5089793"/>
          </a:xfrm>
        </p:spPr>
        <p:txBody>
          <a:bodyPr>
            <a:normAutofit/>
          </a:bodyPr>
          <a:lstStyle/>
          <a:p>
            <a:pPr marL="0" indent="0" algn="just">
              <a:buNone/>
            </a:pPr>
            <a:r>
              <a:rPr lang="en-US" dirty="0">
                <a:effectLst/>
                <a:latin typeface="Calibri" panose="020F0502020204030204" pitchFamily="34" charset="0"/>
                <a:ea typeface="Calibri" panose="020F0502020204030204" pitchFamily="34" charset="0"/>
                <a:cs typeface="Kalimati" panose="00000400000000000000" pitchFamily="2"/>
              </a:rPr>
              <a:t>नेपालमा अल्पसंख्यक समुदायको रूपमा रहेको मुश्लिम लगायतका समुदायको आर्थिक सामाजिक तथा साँस्कृतिक हितका लागि संघ प्रदेश र स्थानीय तह गरी तिनवटै सरकारहरूले सरकारी तवरबाट तथा विभिन्न साझेदार संस्था तथा गैरसरकारी संघ</a:t>
            </a:r>
            <a:r>
              <a:rPr lang="en-US" dirty="0">
                <a:effectLst/>
                <a:latin typeface="Calibri" panose="020F0502020204030204" pitchFamily="34" charset="0"/>
                <a:ea typeface="Calibri" panose="020F0502020204030204" pitchFamily="34" charset="0"/>
                <a:cs typeface="Kalimati" panose="00000400000000000000" pitchFamily="2"/>
              </a:rPr>
              <a:t>/</a:t>
            </a:r>
            <a:r>
              <a:rPr lang="en-US" dirty="0">
                <a:effectLst/>
                <a:latin typeface="Calibri" panose="020F0502020204030204" pitchFamily="34" charset="0"/>
                <a:ea typeface="Calibri" panose="020F0502020204030204" pitchFamily="34" charset="0"/>
                <a:cs typeface="Kalimati" panose="00000400000000000000" pitchFamily="2"/>
              </a:rPr>
              <a:t>संस्थाको सहयोग तथा समन्वयमा काम गर्दै आएको विषय हो ।स्वास्थ्यको दृष्टिले आँखा शिविर साँस्कृतिक हितको दृष्टिले महत्व राख्ने बकरइदमा राँगा वितरण शिक्षाको दृष्टिले दुर्गमका सामुदायिक विद्यालयमा अध्ययनरत विद्यार्थीहरूको लागि विभिन्न सामग्री वितरण आयआर्जनको दृष्टिले स्थानीय विपन्न परिवारलाइ शिलाइ मेशिन वितरण खानेपानीका पाइपवितरण बाख्रापालन तथा कुखुरापालनमा सहयोग विपन्न परिवारलाइ खाद्य सामग्री वितरण जस्ता कार्यक्रम राष्ट्रिय लक्ष्य तथा प्रादेशिक एवं स्थानीय तहका प्राथमिकतामा रहेका विषयहरू भएकोले प्रस्तुत परियोजनाहरूले सरकारी लक्ष्य एवं उद्देश्यसँग तादाम्यता मिलाएकै प्रतित हुन्छ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algn="just"/>
            <a:endParaRPr lang="en-US" sz="4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355"/>
            <a:ext cx="10515600" cy="550843"/>
          </a:xfrm>
        </p:spPr>
        <p:txBody>
          <a:bodyPr>
            <a:normAutofit fontScale="90000"/>
          </a:bodyPr>
          <a:lstStyle/>
          <a:p>
            <a:pPr algn="ctr"/>
            <a:r>
              <a:rPr lang="en-US" sz="3600" dirty="0">
                <a:solidFill>
                  <a:srgbClr val="0070C0"/>
                </a:solidFill>
                <a:cs typeface="Kalimati" panose="00000400000000000000" pitchFamily="2"/>
              </a:rPr>
              <a:t>प्रभावकारिता </a:t>
            </a:r>
            <a:r>
              <a:rPr lang="en-US" sz="3600" dirty="0">
                <a:solidFill>
                  <a:srgbClr val="0070C0"/>
                </a:solidFill>
                <a:cs typeface="Kalimati" panose="00000400000000000000" pitchFamily="2"/>
              </a:rPr>
              <a:t>(Effectiveness)</a:t>
            </a:r>
            <a:endParaRPr lang="en-US" sz="3600" dirty="0">
              <a:solidFill>
                <a:srgbClr val="0070C0"/>
              </a:solidFill>
              <a:cs typeface="Kalimati" panose="00000400000000000000" pitchFamily="2"/>
            </a:endParaRPr>
          </a:p>
        </p:txBody>
      </p:sp>
      <p:sp>
        <p:nvSpPr>
          <p:cNvPr id="3" name="Content Placeholder 2"/>
          <p:cNvSpPr>
            <a:spLocks noGrp="1"/>
          </p:cNvSpPr>
          <p:nvPr>
            <p:ph idx="1"/>
          </p:nvPr>
        </p:nvSpPr>
        <p:spPr>
          <a:xfrm>
            <a:off x="154236" y="782198"/>
            <a:ext cx="11876183" cy="5844447"/>
          </a:xfrm>
        </p:spPr>
        <p:txBody>
          <a:bodyPr>
            <a:normAutofit lnSpcReduction="10000"/>
          </a:bodyPr>
          <a:lstStyle/>
          <a:p>
            <a:pPr marL="0" indent="0" algn="just">
              <a:buNone/>
            </a:pPr>
            <a:r>
              <a:rPr lang="en-US" dirty="0">
                <a:effectLst/>
                <a:latin typeface="Calibri" panose="020F0502020204030204" pitchFamily="34" charset="0"/>
                <a:ea typeface="Calibri" panose="020F0502020204030204" pitchFamily="34" charset="0"/>
                <a:cs typeface="Kalimati" panose="00000400000000000000" pitchFamily="2"/>
              </a:rPr>
              <a:t>खाद्य सामग्री वितरण</a:t>
            </a:r>
            <a:r>
              <a:rPr lang="en-US" dirty="0">
                <a:effectLst/>
                <a:latin typeface="Calibri" panose="020F0502020204030204" pitchFamily="34" charset="0"/>
                <a:ea typeface="Calibri" panose="020F0502020204030204" pitchFamily="34" charset="0"/>
                <a:cs typeface="Kalimati" panose="00000400000000000000" pitchFamily="2"/>
              </a:rPr>
              <a:t>,</a:t>
            </a:r>
            <a:r>
              <a:rPr lang="en-US" dirty="0">
                <a:effectLst/>
                <a:latin typeface="Calibri" panose="020F0502020204030204" pitchFamily="34" charset="0"/>
                <a:ea typeface="Calibri" panose="020F0502020204030204" pitchFamily="34" charset="0"/>
                <a:cs typeface="Kalimati" panose="00000400000000000000" pitchFamily="2"/>
              </a:rPr>
              <a:t> इम्पाउरिङ रूरल आइकल्निक अफ नेपाल थ्रु अप्थाल्मिक इक्यूपमेन्ट इन आउटरिच माइक्रो सर्जिकल आइ क्लिनिक </a:t>
            </a:r>
            <a:r>
              <a:rPr lang="en-US" dirty="0">
                <a:effectLst/>
                <a:latin typeface="Calibri" panose="020F0502020204030204" pitchFamily="34" charset="0"/>
                <a:ea typeface="Calibri" panose="020F0502020204030204" pitchFamily="34" charset="0"/>
                <a:cs typeface="Kalimati" panose="00000400000000000000" pitchFamily="2"/>
              </a:rPr>
              <a:t>(OMEC),</a:t>
            </a:r>
            <a:r>
              <a:rPr lang="en-US" dirty="0">
                <a:effectLst/>
                <a:latin typeface="Calibri" panose="020F0502020204030204" pitchFamily="34" charset="0"/>
                <a:ea typeface="Calibri" panose="020F0502020204030204" pitchFamily="34" charset="0"/>
                <a:cs typeface="Kalimati" panose="00000400000000000000" pitchFamily="2"/>
              </a:rPr>
              <a:t> राँगा वितरण र न्यून आय भएका परिवारलाइ आयआर्जनका लागि आर्थिक सहायता कार्यक्रम सञ्चालनले तत् तत् स्थान तथा समुदायमा सकरात्मक प्रभाव पारेको देखिन्छ । खाद्य सामग्री वितरणले गरिवीको चपेटामा परेका विपन्न मुश्लिम वा अन्य समुदायको आधारभूत आवश्यकतामा योगदान पुगेको छ । </a:t>
            </a:r>
            <a:r>
              <a:rPr lang="en-US" dirty="0">
                <a:latin typeface="Calibri" panose="020F0502020204030204" pitchFamily="34" charset="0"/>
                <a:ea typeface="Calibri" panose="020F0502020204030204" pitchFamily="34" charset="0"/>
                <a:cs typeface="Kalimati" panose="00000400000000000000" pitchFamily="2"/>
              </a:rPr>
              <a:t>आँखा शिविर</a:t>
            </a:r>
            <a:r>
              <a:rPr lang="en-US" dirty="0">
                <a:effectLst/>
                <a:latin typeface="Calibri" panose="020F0502020204030204" pitchFamily="34" charset="0"/>
                <a:ea typeface="Calibri" panose="020F0502020204030204" pitchFamily="34" charset="0"/>
                <a:cs typeface="Kalimati" panose="00000400000000000000" pitchFamily="2"/>
              </a:rPr>
              <a:t>ले मधेश प्रदेशमा वर्षौ देखि आँखा रोगबाट पिडित ५२४ जनाको शल्यक्रिया सम्पन्न भएको छ । ती विरामीहरूको व्यक्तिगत जीवनमा गुणात्मक रूपान्तरण भएको दृष्टि क्षमता गुमाएका वा जोखिममा रहेका विरामीहरूले सहजरूपमा संसार देख्न पाएका छन् । राँगा वितरणले मुश्लिम समुदायको धार्मिक तथा साँस्कृतिक संरक्षण तथा प्रवर्द्धनमा सहयोग भएको छ । न्यून आय भएका परिवारलाइ </a:t>
            </a:r>
            <a:r>
              <a:rPr lang="en-US" dirty="0">
                <a:effectLst/>
                <a:ea typeface="Calibri" panose="020F0502020204030204" pitchFamily="34" charset="0"/>
                <a:cs typeface="Calibri" panose="020F0502020204030204" pitchFamily="34" charset="0"/>
              </a:rPr>
              <a:t> </a:t>
            </a:r>
            <a:r>
              <a:rPr lang="en-US" dirty="0">
                <a:effectLst/>
                <a:latin typeface="Calibri" panose="020F0502020204030204" pitchFamily="34" charset="0"/>
                <a:ea typeface="Calibri" panose="020F0502020204030204" pitchFamily="34" charset="0"/>
                <a:cs typeface="Kalimati" panose="00000400000000000000" pitchFamily="2"/>
              </a:rPr>
              <a:t>आयआर्जनका लागि आर्थिक सहायता कार्यक्रमले गोरखाको तुलनात्मक रूपमा दुर्गम क्षेत्रमा बसोबास गर्ने मुश्लिम समुदाय र अन्य विपन्न स्थानीय बासिन्दाले राहत पाएका छन् </a:t>
            </a:r>
            <a:r>
              <a:rPr lang="en-US" dirty="0">
                <a:latin typeface="Calibri" panose="020F0502020204030204" pitchFamily="34" charset="0"/>
                <a:ea typeface="Calibri" panose="020F0502020204030204" pitchFamily="34" charset="0"/>
                <a:cs typeface="Kalimati" panose="00000400000000000000" pitchFamily="2"/>
              </a:rPr>
              <a:t>।</a:t>
            </a:r>
            <a:r>
              <a:rPr lang="en-US" dirty="0">
                <a:effectLst/>
                <a:latin typeface="Calibri" panose="020F0502020204030204" pitchFamily="34" charset="0"/>
                <a:ea typeface="Calibri" panose="020F0502020204030204" pitchFamily="34" charset="0"/>
                <a:cs typeface="Kalimati" panose="00000400000000000000" pitchFamily="2"/>
              </a:rPr>
              <a:t>स्थानीय सामुदायिक विद्यालयमा पढ्ने विद्यार्थीले शैक्षिक तथा अन्य सामग्री पाएका छन । समग्रमा सरकारको प्राथमिकतामा समेत परेको समुदायमा </a:t>
            </a:r>
            <a:r>
              <a:rPr lang="en-US" dirty="0">
                <a:latin typeface="Calibri" panose="020F0502020204030204" pitchFamily="34" charset="0"/>
                <a:ea typeface="Calibri" panose="020F0502020204030204" pitchFamily="34" charset="0"/>
                <a:cs typeface="Kalimati" panose="00000400000000000000" pitchFamily="2"/>
              </a:rPr>
              <a:t>संस्था</a:t>
            </a:r>
            <a:r>
              <a:rPr lang="en-US" dirty="0">
                <a:effectLst/>
                <a:latin typeface="Calibri" panose="020F0502020204030204" pitchFamily="34" charset="0"/>
                <a:ea typeface="Calibri" panose="020F0502020204030204" pitchFamily="34" charset="0"/>
                <a:cs typeface="Kalimati" panose="00000400000000000000" pitchFamily="2"/>
              </a:rPr>
              <a:t>को सहयोग तथा सहकार्यले आर्थिक सामाजिक तथा साँस्कृतिक दृष्टिले सकरतात्मक प्रभाव परेको देखिएको छ ।</a:t>
            </a:r>
            <a:endParaRPr lang="en-US"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0337"/>
            <a:ext cx="10515600" cy="572877"/>
          </a:xfrm>
        </p:spPr>
        <p:txBody>
          <a:bodyPr>
            <a:normAutofit fontScale="90000"/>
          </a:bodyPr>
          <a:lstStyle/>
          <a:p>
            <a:pPr algn="ctr"/>
            <a:r>
              <a:rPr lang="en-US" sz="3600" dirty="0">
                <a:solidFill>
                  <a:srgbClr val="0070C0"/>
                </a:solidFill>
                <a:cs typeface="Kalimati" panose="00000400000000000000" pitchFamily="2"/>
              </a:rPr>
              <a:t>परियोजनाको दिगोपना </a:t>
            </a:r>
            <a:r>
              <a:rPr lang="en-US" sz="3600" dirty="0">
                <a:solidFill>
                  <a:srgbClr val="0070C0"/>
                </a:solidFill>
                <a:cs typeface="Kalimati" panose="00000400000000000000" pitchFamily="2"/>
              </a:rPr>
              <a:t>(Sustainability)</a:t>
            </a:r>
            <a:endParaRPr lang="en-US" sz="3600" dirty="0">
              <a:solidFill>
                <a:srgbClr val="0070C0"/>
              </a:solidFill>
              <a:cs typeface="Kalimati" panose="00000400000000000000" pitchFamily="2"/>
            </a:endParaRPr>
          </a:p>
        </p:txBody>
      </p:sp>
      <p:sp>
        <p:nvSpPr>
          <p:cNvPr id="3" name="Content Placeholder 2"/>
          <p:cNvSpPr>
            <a:spLocks noGrp="1"/>
          </p:cNvSpPr>
          <p:nvPr>
            <p:ph idx="1"/>
          </p:nvPr>
        </p:nvSpPr>
        <p:spPr>
          <a:xfrm>
            <a:off x="231354" y="793214"/>
            <a:ext cx="11754998" cy="5844449"/>
          </a:xfrm>
        </p:spPr>
        <p:txBody>
          <a:bodyPr>
            <a:normAutofit/>
          </a:bodyPr>
          <a:lstStyle/>
          <a:p>
            <a:pPr marL="0" marR="0" algn="just">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Kalimati" panose="00000400000000000000" pitchFamily="2"/>
              </a:rPr>
              <a:t>परियोजनाको </a:t>
            </a:r>
            <a:r>
              <a:rPr lang="en-US" sz="1800" b="1" dirty="0">
                <a:effectLst/>
                <a:latin typeface="Calibri" panose="020F0502020204030204" pitchFamily="34" charset="0"/>
                <a:ea typeface="Calibri" panose="020F0502020204030204" pitchFamily="34" charset="0"/>
                <a:cs typeface="Kalimati" panose="00000400000000000000" pitchFamily="2"/>
              </a:rPr>
              <a:t>SWOT Analysis :</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Kalimati" panose="00000400000000000000" pitchFamily="2"/>
              </a:rPr>
              <a:t>परियोजनाको </a:t>
            </a:r>
            <a:r>
              <a:rPr lang="en-US" sz="1800" dirty="0">
                <a:effectLst/>
                <a:latin typeface="Calibri" panose="020F0502020204030204" pitchFamily="34" charset="0"/>
                <a:ea typeface="Calibri" panose="020F0502020204030204" pitchFamily="34" charset="0"/>
                <a:cs typeface="Kalimati" panose="00000400000000000000" pitchFamily="2"/>
              </a:rPr>
              <a:t>Strength </a:t>
            </a:r>
            <a:r>
              <a:rPr lang="en-US" sz="1800" dirty="0">
                <a:effectLst/>
                <a:latin typeface="Calibri" panose="020F0502020204030204" pitchFamily="34" charset="0"/>
                <a:ea typeface="Calibri" panose="020F0502020204030204" pitchFamily="34" charset="0"/>
                <a:cs typeface="Kalimati" panose="00000400000000000000" pitchFamily="2"/>
              </a:rPr>
              <a:t> को रूपमा धनगढी नगरपालिकाका आँखाका विरामीले आँखा देख्न पाइ जीवनको पुर्णता पाउँन सकेका छन् ।उनीहरूले अव आफ्नो दैनिकीमा सहजता पाउने छन्। सिरानचोकमा वितरित खानेपानी पाइप बाख्रापालन तथा कुखुरापालनमा भएको सहयोगले जिविकोपार्जनमा निरन्तरता र गुणात्मक रूपान्तरणलाइ प्रोत्साहित गरेको छ ।खाद्य सामग्री वितरण तथा राँगा वितरणले  विपन्न परिवारको आधारभूत आवश्यकता र साँस्कृतिक उत्थानमा बल पुगेको छ ।</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Kalimati" panose="00000400000000000000" pitchFamily="2"/>
              </a:rPr>
              <a:t>Weakness </a:t>
            </a:r>
            <a:r>
              <a:rPr lang="en-US" sz="1800" dirty="0">
                <a:effectLst/>
                <a:latin typeface="Calibri" panose="020F0502020204030204" pitchFamily="34" charset="0"/>
                <a:ea typeface="Calibri" panose="020F0502020204030204" pitchFamily="34" charset="0"/>
                <a:cs typeface="Kalimati" panose="00000400000000000000" pitchFamily="2"/>
              </a:rPr>
              <a:t>को रूपमा परियोजनाहरूले लक्षित गरेको समुदायका सबै परिवारले सहयोग नपाएका हुन सक्छन् ।समन्वय र पुर्वतैयारीको कमीले लक्षित परिवार छुटेको हुन सक्छ ।  </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Kalimati" panose="00000400000000000000" pitchFamily="2"/>
              </a:rPr>
              <a:t>अवसरको रूपमा विपन्न परिवारले पाएको सानो सहयोगले उनीहरूलाइ आयआर्जन तथा जिविकोपार्जनका क्षेत्रमा लाग्न सहयोग पुगेको ।आँखाका विरामीले संसार नदेख्दा पाएको पिडा र कस्टकर जीवनबाट मुक्तिको अवसर पाएका छन् ।आफ्नो दैनिक गुजरा गर्न कामधन्दा गर्न सहजता प्राप्त भएको छ ।</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Kalimati" panose="00000400000000000000" pitchFamily="2"/>
              </a:rPr>
              <a:t>खतरा </a:t>
            </a:r>
            <a:r>
              <a:rPr lang="en-US" sz="1800" dirty="0">
                <a:effectLst/>
                <a:latin typeface="Calibri" panose="020F0502020204030204" pitchFamily="34" charset="0"/>
                <a:ea typeface="Calibri" panose="020F0502020204030204" pitchFamily="34" charset="0"/>
                <a:cs typeface="Kalimati" panose="00000400000000000000" pitchFamily="2"/>
              </a:rPr>
              <a:t>(Threat) </a:t>
            </a:r>
            <a:r>
              <a:rPr lang="en-US" sz="1800" dirty="0">
                <a:effectLst/>
                <a:latin typeface="Calibri" panose="020F0502020204030204" pitchFamily="34" charset="0"/>
                <a:ea typeface="Calibri" panose="020F0502020204030204" pitchFamily="34" charset="0"/>
                <a:cs typeface="Kalimati" panose="00000400000000000000" pitchFamily="2"/>
              </a:rPr>
              <a:t>को रूपमा खाद्यान्न तथा राँगा वितरणले दिगोपनाको लागि माछा मार्न बल्छी दिनु पर्नेमा माछा दिंदा परनिर्भरताको मनस्थितिलाइ बढावा दिएको जस्तो हुन</a:t>
            </a:r>
            <a:r>
              <a:rPr lang="en-US" sz="1800" dirty="0">
                <a:latin typeface="Calibri" panose="020F0502020204030204" pitchFamily="34" charset="0"/>
                <a:ea typeface="Calibri" panose="020F0502020204030204" pitchFamily="34" charset="0"/>
                <a:cs typeface="Kalimati" panose="00000400000000000000" pitchFamily="2"/>
              </a:rPr>
              <a:t>्छ की</a:t>
            </a:r>
            <a:r>
              <a:rPr lang="en-US" sz="1800" dirty="0">
                <a:effectLst/>
                <a:latin typeface="Calibri" panose="020F0502020204030204" pitchFamily="34" charset="0"/>
                <a:ea typeface="Calibri" panose="020F0502020204030204" pitchFamily="34" charset="0"/>
                <a:cs typeface="Kalimati" panose="00000400000000000000" pitchFamily="2"/>
              </a:rPr>
              <a:t> ।आयआर्जन तथा गरिवी न्यूनिकरणका लागि आफैं अग्रसर हुनुपर्नेमा अरूको आशा गर्ने प्रबृत्ति विकास हुन सक्छ ।</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p>
            <a:pPr marL="0" marR="0" algn="just">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Kalimati" panose="00000400000000000000" pitchFamily="2"/>
              </a:rPr>
              <a:t>परियोजनाले परियोजना समाप्ति पश्चात यस्ता सहयोगको निरन्तरता दिन कठिन देखिन्छ । दाता संस्थाहरूको सहयोगमा  सञ्चालित विभिन्न कार्यक्रमहरूको कार्यावधि सकिए पछि कार्यक्रम हराएर जाने प्रभाव पनि कम हुँदै जाने देखिएको छ ।प्रस्तुत परियोजना अन्तरगतका कार्यक्रमको असल अभ्यासहरूको निरन्तरता तथा दिगोपना चुनौतिपूर्ण छ कार्यक्रमलाइ निरन्तरता दिन कठिन छ ।</a:t>
            </a:r>
            <a:endParaRPr lang="en-US" sz="18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9444"/>
          </a:xfrm>
        </p:spPr>
        <p:txBody>
          <a:bodyPr>
            <a:normAutofit/>
          </a:bodyPr>
          <a:lstStyle/>
          <a:p>
            <a:pPr algn="ctr"/>
            <a:r>
              <a:rPr lang="en-US" sz="3600" dirty="0">
                <a:solidFill>
                  <a:srgbClr val="0070C0"/>
                </a:solidFill>
                <a:cs typeface="Kalimati" panose="00000400000000000000" pitchFamily="2"/>
              </a:rPr>
              <a:t>आगामी कार्यदिशा </a:t>
            </a:r>
            <a:r>
              <a:rPr lang="en-US" sz="3600" dirty="0">
                <a:solidFill>
                  <a:srgbClr val="0070C0"/>
                </a:solidFill>
                <a:cs typeface="Kalimati" panose="00000400000000000000" pitchFamily="2"/>
              </a:rPr>
              <a:t>(Way Forward)</a:t>
            </a:r>
            <a:endParaRPr lang="en-US" sz="3600" dirty="0">
              <a:solidFill>
                <a:srgbClr val="0070C0"/>
              </a:solidFill>
              <a:cs typeface="Kalimati" panose="00000400000000000000" pitchFamily="2"/>
            </a:endParaRPr>
          </a:p>
        </p:txBody>
      </p:sp>
      <p:sp>
        <p:nvSpPr>
          <p:cNvPr id="3" name="Content Placeholder 2"/>
          <p:cNvSpPr>
            <a:spLocks noGrp="1"/>
          </p:cNvSpPr>
          <p:nvPr>
            <p:ph idx="1"/>
          </p:nvPr>
        </p:nvSpPr>
        <p:spPr>
          <a:xfrm>
            <a:off x="374573" y="1233888"/>
            <a:ext cx="11347373" cy="5258985"/>
          </a:xfrm>
        </p:spPr>
        <p:txBody>
          <a:bodyPr>
            <a:normAutofit fontScale="90000" lnSpcReduction="20000"/>
          </a:bodyPr>
          <a:lstStyle/>
          <a:p>
            <a:pPr algn="just"/>
            <a:r>
              <a:rPr lang="en-US" b="1" dirty="0">
                <a:effectLst/>
                <a:latin typeface="Calibri" panose="020F0502020204030204" pitchFamily="34" charset="0"/>
                <a:ea typeface="Calibri" panose="020F0502020204030204" pitchFamily="34" charset="0"/>
                <a:cs typeface="Kalimati" panose="00000400000000000000" pitchFamily="2"/>
              </a:rPr>
              <a:t>बहिर्गमन योजना </a:t>
            </a:r>
            <a:r>
              <a:rPr lang="en-US" b="1" dirty="0">
                <a:effectLst/>
                <a:latin typeface="Calibri" panose="020F0502020204030204" pitchFamily="34" charset="0"/>
                <a:ea typeface="Calibri" panose="020F0502020204030204" pitchFamily="34" charset="0"/>
                <a:cs typeface="Kalimati" panose="00000400000000000000" pitchFamily="2"/>
              </a:rPr>
              <a:t>(Exit Plan)</a:t>
            </a:r>
            <a:endParaRPr lang="en-US" b="1" dirty="0">
              <a:effectLst/>
              <a:latin typeface="Calibri" panose="020F0502020204030204" pitchFamily="34" charset="0"/>
              <a:ea typeface="Calibri" panose="020F0502020204030204" pitchFamily="34" charset="0"/>
              <a:cs typeface="Kalimati" panose="00000400000000000000" pitchFamily="2"/>
            </a:endParaRPr>
          </a:p>
          <a:p>
            <a:pPr marL="0" indent="0" algn="just" fontAlgn="auto">
              <a:lnSpc>
                <a:spcPct val="150000"/>
              </a:lnSpc>
              <a:buNone/>
            </a:pPr>
            <a:r>
              <a:rPr lang="en-US" dirty="0">
                <a:effectLst/>
                <a:latin typeface="Calibri" panose="020F0502020204030204" pitchFamily="34" charset="0"/>
                <a:ea typeface="Calibri" panose="020F0502020204030204" pitchFamily="34" charset="0"/>
                <a:cs typeface="Kalimati" panose="00000400000000000000" pitchFamily="2"/>
              </a:rPr>
              <a:t>मानवीय कल्याणकारी फाउण्डेशनले जुन स्थान र समुदायको लागि कार्यक्रम सञ्चालन गरेको छ तत् तत् स्थानमा लक्षित समुदाय केन्द्रित कार्यक्रमको निरन्तरताको लागि स्थानीय तहले पहल गर्नु पर्छ । प्रत्येक वर्ष प्रस्तुत हुने बार्षिक नीति कार्यक्रममा कुनै न कुनै रूपमा यी विषयहरूलाइ सम्बोधन गर्नु पर्दछ । लक्षित समुदायलाइ आशामुखी परियोजना भन्दा उनीहरूलाइ सक्षम बनाउने क्षमता विकास गर्ने कार्यक्रम सञ्चालन गर्नु पर्दछ ।प्रस्तुत परियोजनाले कायर्क्रमको दिगोपनाको लागि प्रष्ट खाका प्रस्तुत गर्न आवश्यक छ । परियोजनाको दिगोपनाको लागि बहिर्गमन योजना </a:t>
            </a:r>
            <a:r>
              <a:rPr lang="en-US" dirty="0">
                <a:effectLst/>
                <a:latin typeface="Calibri" panose="020F0502020204030204" pitchFamily="34" charset="0"/>
                <a:ea typeface="Calibri" panose="020F0502020204030204" pitchFamily="34" charset="0"/>
                <a:cs typeface="Kalimati" panose="00000400000000000000" pitchFamily="2"/>
              </a:rPr>
              <a:t>(Exit Plan) </a:t>
            </a:r>
            <a:r>
              <a:rPr lang="en-US" dirty="0">
                <a:effectLst/>
                <a:latin typeface="Calibri" panose="020F0502020204030204" pitchFamily="34" charset="0"/>
                <a:ea typeface="Calibri" panose="020F0502020204030204" pitchFamily="34" charset="0"/>
                <a:cs typeface="Kalimati" panose="00000400000000000000" pitchFamily="2"/>
              </a:rPr>
              <a:t>बनाउँदा सम्बन्धित सबै स्थानीय तहहरूले स्वामित्व </a:t>
            </a:r>
            <a:r>
              <a:rPr lang="en-US" dirty="0">
                <a:effectLst/>
                <a:latin typeface="Calibri" panose="020F0502020204030204" pitchFamily="34" charset="0"/>
                <a:ea typeface="Calibri" panose="020F0502020204030204" pitchFamily="34" charset="0"/>
                <a:cs typeface="Kalimati" panose="00000400000000000000" pitchFamily="2"/>
              </a:rPr>
              <a:t>(Ownership)</a:t>
            </a:r>
            <a:r>
              <a:rPr lang="en-US" dirty="0">
                <a:effectLst/>
                <a:latin typeface="Calibri" panose="020F0502020204030204" pitchFamily="34" charset="0"/>
                <a:ea typeface="Calibri" panose="020F0502020204030204" pitchFamily="34" charset="0"/>
                <a:cs typeface="Kalimati" panose="00000400000000000000" pitchFamily="2"/>
              </a:rPr>
              <a:t> लिने गरी  नीति योजना तथा बार्षिक नीति तथा कार्यक्रममा समावेश गर्दै आन्तरिकीकरण</a:t>
            </a:r>
            <a:r>
              <a:rPr lang="en-US" dirty="0">
                <a:effectLst/>
                <a:latin typeface="Calibri" panose="020F0502020204030204" pitchFamily="34" charset="0"/>
                <a:ea typeface="Calibri" panose="020F0502020204030204" pitchFamily="34" charset="0"/>
                <a:cs typeface="Kalimati" panose="00000400000000000000" pitchFamily="2"/>
              </a:rPr>
              <a:t> (Internalized)</a:t>
            </a:r>
            <a:r>
              <a:rPr lang="en-US" dirty="0">
                <a:effectLst/>
                <a:latin typeface="Calibri" panose="020F0502020204030204" pitchFamily="34" charset="0"/>
                <a:ea typeface="Calibri" panose="020F0502020204030204" pitchFamily="34" charset="0"/>
                <a:cs typeface="Kalimati" panose="00000400000000000000" pitchFamily="2"/>
              </a:rPr>
              <a:t> गराउनु पर्दछ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algn="just"/>
            <a:endParaRPr lang="en-US" sz="4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641" y="539827"/>
            <a:ext cx="11402457" cy="5953048"/>
          </a:xfrm>
        </p:spPr>
        <p:txBody>
          <a:bodyPr>
            <a:normAutofit lnSpcReduction="20000"/>
          </a:bodyPr>
          <a:lstStyle/>
          <a:p>
            <a:pPr algn="just"/>
            <a:r>
              <a:rPr lang="en-US" b="1" dirty="0">
                <a:latin typeface="Calibri" panose="020F0502020204030204" pitchFamily="34" charset="0"/>
                <a:ea typeface="Calibri" panose="020F0502020204030204" pitchFamily="34" charset="0"/>
                <a:cs typeface="Kalimati" panose="00000400000000000000" pitchFamily="2"/>
              </a:rPr>
              <a:t>समन्वय </a:t>
            </a:r>
            <a:r>
              <a:rPr lang="en-US" b="1" dirty="0">
                <a:latin typeface="Calibri" panose="020F0502020204030204" pitchFamily="34" charset="0"/>
                <a:ea typeface="Calibri" panose="020F0502020204030204" pitchFamily="34" charset="0"/>
                <a:cs typeface="Kalimati" panose="00000400000000000000" pitchFamily="2"/>
              </a:rPr>
              <a:t>(Coordination)</a:t>
            </a:r>
            <a:endParaRPr lang="en-US" b="1" dirty="0">
              <a:effectLst/>
              <a:latin typeface="Calibri" panose="020F0502020204030204" pitchFamily="34" charset="0"/>
              <a:ea typeface="Calibri" panose="020F0502020204030204" pitchFamily="34" charset="0"/>
              <a:cs typeface="Kalimati" panose="00000400000000000000" pitchFamily="2"/>
            </a:endParaRPr>
          </a:p>
          <a:p>
            <a:pPr marL="0" indent="0" algn="just" fontAlgn="auto">
              <a:lnSpc>
                <a:spcPct val="150000"/>
              </a:lnSpc>
              <a:buNone/>
            </a:pPr>
            <a:r>
              <a:rPr lang="en-US" dirty="0">
                <a:effectLst/>
                <a:latin typeface="Calibri" panose="020F0502020204030204" pitchFamily="34" charset="0"/>
                <a:ea typeface="Calibri" panose="020F0502020204030204" pitchFamily="34" charset="0"/>
                <a:cs typeface="Kalimati" panose="00000400000000000000" pitchFamily="2"/>
              </a:rPr>
              <a:t>चारवटै परियोजनाहरू र अन्तरगतका क्रियाकलापहरू अन्तर सम्बन्धित विषय (cross cutting issues) हुन । त्यसैले यस्ता कार्यक्रमहरूको प्रभावकारिताका लागि स्थानीय सरकारहरू यस क्षेत्रमा क्रियाशील </a:t>
            </a:r>
            <a:r>
              <a:rPr lang="en-US" dirty="0">
                <a:latin typeface="Calibri" panose="020F0502020204030204" pitchFamily="34" charset="0"/>
                <a:ea typeface="Calibri" panose="020F0502020204030204" pitchFamily="34" charset="0"/>
                <a:cs typeface="Kalimati" panose="00000400000000000000" pitchFamily="2"/>
              </a:rPr>
              <a:t>अन्य </a:t>
            </a:r>
            <a:r>
              <a:rPr lang="en-US" dirty="0">
                <a:effectLst/>
                <a:latin typeface="Calibri" panose="020F0502020204030204" pitchFamily="34" charset="0"/>
                <a:ea typeface="Calibri" panose="020F0502020204030204" pitchFamily="34" charset="0"/>
                <a:cs typeface="Kalimati" panose="00000400000000000000" pitchFamily="2"/>
              </a:rPr>
              <a:t>संघ संस्था क्लव समूह र समुदायसँग समन्वय आवश्यक छ ।स्वास्थ्यसँग सम्बन्धित कार्यक्रम सञ्चालन गर्दा </a:t>
            </a:r>
            <a:r>
              <a:rPr lang="en-US" dirty="0">
                <a:solidFill>
                  <a:srgbClr val="FF0000"/>
                </a:solidFill>
                <a:effectLst/>
                <a:latin typeface="Calibri" panose="020F0502020204030204" pitchFamily="34" charset="0"/>
                <a:ea typeface="Calibri" panose="020F0502020204030204" pitchFamily="34" charset="0"/>
                <a:cs typeface="Kalimati" panose="00000400000000000000" pitchFamily="2"/>
              </a:rPr>
              <a:t>स्थानीय स्वास्थ्य कार्यालय स्वास्थ्य संस्थाहरू औषधि व्यवसायीहरू गैरसरकारी संघ संस्थाहरूसँग हातेमालो आवश्यक छ । त्यसै गरी स्थानीय एफएम लगायत सञ्चारक्षेत्र, स्थानीय समुदायसँग निकट समन्वयमा रही कार्यान्वयन गर्दा कार्यक्रमको प्रभावकारिता बढ्दछ</a:t>
            </a:r>
            <a:r>
              <a:rPr lang="en-US" dirty="0">
                <a:effectLst/>
                <a:latin typeface="Calibri" panose="020F0502020204030204" pitchFamily="34" charset="0"/>
                <a:ea typeface="Calibri" panose="020F0502020204030204" pitchFamily="34" charset="0"/>
                <a:cs typeface="Kalimati" panose="00000400000000000000" pitchFamily="2"/>
              </a:rPr>
              <a:t> । प्रस्तुत परियोजनाले यस विषयमा गरेको समन्वयकारी भूमिका अभिलेखमा नदेखिए पनि आगामी दिनमा ध्यान दिन आवश्यक छ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algn="just" fontAlgn="auto">
              <a:lnSpc>
                <a:spcPct val="150000"/>
              </a:lnSpc>
            </a:pPr>
            <a:endParaRPr lang="en-US"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2494"/>
          </a:xfrm>
        </p:spPr>
        <p:txBody>
          <a:bodyPr>
            <a:normAutofit/>
          </a:bodyPr>
          <a:lstStyle/>
          <a:p>
            <a:pPr algn="ctr"/>
            <a:r>
              <a:rPr lang="en-US" sz="3600" dirty="0">
                <a:solidFill>
                  <a:srgbClr val="0070C0"/>
                </a:solidFill>
                <a:cs typeface="Kalimati" panose="00000400000000000000" pitchFamily="2"/>
              </a:rPr>
              <a:t>पारदर्शिता </a:t>
            </a:r>
            <a:r>
              <a:rPr lang="en-US" sz="3600" dirty="0">
                <a:solidFill>
                  <a:srgbClr val="0070C0"/>
                </a:solidFill>
                <a:cs typeface="Kalimati" panose="00000400000000000000" pitchFamily="2"/>
              </a:rPr>
              <a:t>(</a:t>
            </a:r>
            <a:r>
              <a:rPr lang="en-US" sz="3600" dirty="0" err="1">
                <a:solidFill>
                  <a:srgbClr val="0070C0"/>
                </a:solidFill>
                <a:cs typeface="Kalimati" panose="00000400000000000000" pitchFamily="2"/>
              </a:rPr>
              <a:t>Transparancy</a:t>
            </a:r>
            <a:r>
              <a:rPr lang="en-US" sz="3600" dirty="0">
                <a:solidFill>
                  <a:srgbClr val="0070C0"/>
                </a:solidFill>
                <a:cs typeface="Kalimati" panose="00000400000000000000" pitchFamily="2"/>
              </a:rPr>
              <a:t>)</a:t>
            </a:r>
            <a:endParaRPr lang="en-US" sz="3600" dirty="0">
              <a:solidFill>
                <a:srgbClr val="0070C0"/>
              </a:solidFill>
              <a:cs typeface="Kalimati" panose="00000400000000000000" pitchFamily="2"/>
            </a:endParaRPr>
          </a:p>
        </p:txBody>
      </p:sp>
      <p:sp>
        <p:nvSpPr>
          <p:cNvPr id="3" name="Content Placeholder 2"/>
          <p:cNvSpPr>
            <a:spLocks noGrp="1"/>
          </p:cNvSpPr>
          <p:nvPr>
            <p:ph idx="1"/>
          </p:nvPr>
        </p:nvSpPr>
        <p:spPr>
          <a:xfrm>
            <a:off x="418641" y="1057620"/>
            <a:ext cx="11490593" cy="5435254"/>
          </a:xfrm>
        </p:spPr>
        <p:txBody>
          <a:bodyPr>
            <a:normAutofit fontScale="90000" lnSpcReduction="10000"/>
          </a:bodyPr>
          <a:lstStyle/>
          <a:p>
            <a:pPr algn="just" fontAlgn="auto">
              <a:lnSpc>
                <a:spcPct val="150000"/>
              </a:lnSpc>
            </a:pPr>
            <a:r>
              <a:rPr lang="en-US" dirty="0">
                <a:effectLst/>
                <a:latin typeface="Calibri" panose="020F0502020204030204" pitchFamily="34" charset="0"/>
                <a:ea typeface="Calibri" panose="020F0502020204030204" pitchFamily="34" charset="0"/>
                <a:cs typeface="Kalimati" panose="00000400000000000000" pitchFamily="2"/>
              </a:rPr>
              <a:t>सुशासनको दृष्टिले मात्र होइन आम नागरिकको चासो र सरोकारको दृष्टिले पनि आर्थिक पारदर्शिता सम्वेदनशील विषय हो। प्रस्तुत चारवटै परियोजनाले आफ्नो कार्यक्रमको पारदर्शिताको लागि केहि प्रयास गरेको देखिन्छ । प्रस्तुत परियोजनाका पदाधिकारीहरूसँगको छलफल अन्तरक्रियाको आधारमा पारदर्शिताको विषयमा परियोजना सचेत रहेको देखिए पनि </a:t>
            </a:r>
            <a:r>
              <a:rPr lang="en-US" dirty="0">
                <a:solidFill>
                  <a:srgbClr val="FF0000"/>
                </a:solidFill>
                <a:effectLst/>
                <a:latin typeface="Calibri" panose="020F0502020204030204" pitchFamily="34" charset="0"/>
                <a:ea typeface="Calibri" panose="020F0502020204030204" pitchFamily="34" charset="0"/>
                <a:cs typeface="Kalimati" panose="00000400000000000000" pitchFamily="2"/>
              </a:rPr>
              <a:t>परियोजनाको  सामाजिक परिक्षण, सार्वजनिक सुनुवाइ सञ्चार माध्यमसँग साझेदारी जस्ता पारदर्शिता पुष्टि हुने क्रियाकलाप गर्दा अझ राम्रो हुने थियो ।</a:t>
            </a:r>
            <a:r>
              <a:rPr lang="en-US" dirty="0">
                <a:effectLst/>
                <a:latin typeface="Calibri" panose="020F0502020204030204" pitchFamily="34" charset="0"/>
                <a:ea typeface="Calibri" panose="020F0502020204030204" pitchFamily="34" charset="0"/>
                <a:cs typeface="Kalimati" panose="00000400000000000000" pitchFamily="2"/>
              </a:rPr>
              <a:t>मानवीय क फाउण्डेशन नेपालले सञ्चालन गर्ने विविध परियोजना तथा गितिविधिहरू सम्बन्धमा  सरोकारवालाहरूलाइ सुसूचित गर्न गराउन आफ्नो छुट्टै वेभसाइट निर्माण गरी परियोजनाको समग्र गतिविधि</a:t>
            </a:r>
            <a:r>
              <a:rPr lang="en-US" dirty="0">
                <a:latin typeface="Calibri" panose="020F0502020204030204" pitchFamily="34" charset="0"/>
                <a:ea typeface="Calibri" panose="020F0502020204030204" pitchFamily="34" charset="0"/>
                <a:cs typeface="Kalimati" panose="00000400000000000000" pitchFamily="2"/>
              </a:rPr>
              <a:t>लाइ आफ्नै वेभसाइट बनाइ सार्वजनिक गर्दा राम्रो हुनेछ</a:t>
            </a:r>
            <a:r>
              <a:rPr lang="en-US" dirty="0">
                <a:effectLst/>
                <a:latin typeface="Calibri" panose="020F0502020204030204" pitchFamily="34" charset="0"/>
                <a:ea typeface="Calibri" panose="020F0502020204030204" pitchFamily="34" charset="0"/>
                <a:cs typeface="Kalimati" panose="00000400000000000000" pitchFamily="2"/>
              </a:rPr>
              <a:t> । छलफलको क्रममा अनुगमन तथा मुल्याङकन टोलीको सुझाव कार्यान्वयन गर्ने संस्थाबाट प्रतिवद्वता व्यक्त भए छ जस्तै कार्यान्वयन आवश्यक छ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algn="just" fontAlgn="auto">
              <a:lnSpc>
                <a:spcPct val="150000"/>
              </a:lnSpc>
            </a:pPr>
            <a:endParaRPr lang="en-US" sz="4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1477"/>
          </a:xfrm>
        </p:spPr>
        <p:txBody>
          <a:bodyPr>
            <a:normAutofit/>
          </a:bodyPr>
          <a:lstStyle/>
          <a:p>
            <a:pPr algn="ctr"/>
            <a:r>
              <a:rPr lang="en-US" sz="3600" dirty="0">
                <a:solidFill>
                  <a:srgbClr val="0070C0"/>
                </a:solidFill>
                <a:cs typeface="Kalimati" panose="00000400000000000000" pitchFamily="2"/>
              </a:rPr>
              <a:t>लैंगिक समानता तथा सामाजिक समावेशिकरण </a:t>
            </a:r>
            <a:r>
              <a:rPr lang="en-US" sz="3600" dirty="0">
                <a:solidFill>
                  <a:srgbClr val="0070C0"/>
                </a:solidFill>
                <a:cs typeface="Kalimati" panose="00000400000000000000" pitchFamily="2"/>
              </a:rPr>
              <a:t>(GESI)</a:t>
            </a:r>
            <a:endParaRPr lang="en-US" sz="3600" dirty="0">
              <a:solidFill>
                <a:srgbClr val="0070C0"/>
              </a:solidFill>
              <a:cs typeface="Kalimati" panose="00000400000000000000" pitchFamily="2"/>
            </a:endParaRPr>
          </a:p>
        </p:txBody>
      </p:sp>
      <p:sp>
        <p:nvSpPr>
          <p:cNvPr id="3" name="Content Placeholder 2"/>
          <p:cNvSpPr>
            <a:spLocks noGrp="1"/>
          </p:cNvSpPr>
          <p:nvPr>
            <p:ph idx="1"/>
          </p:nvPr>
        </p:nvSpPr>
        <p:spPr>
          <a:xfrm>
            <a:off x="374573" y="1233888"/>
            <a:ext cx="11490593" cy="5144877"/>
          </a:xfrm>
        </p:spPr>
        <p:txBody>
          <a:bodyPr>
            <a:normAutofit lnSpcReduction="10000"/>
          </a:bodyPr>
          <a:lstStyle/>
          <a:p>
            <a:pPr marL="0" indent="0" algn="just" fontAlgn="auto">
              <a:lnSpc>
                <a:spcPct val="150000"/>
              </a:lnSpc>
              <a:buNone/>
            </a:pPr>
            <a:r>
              <a:rPr lang="en-US" dirty="0">
                <a:effectLst/>
                <a:latin typeface="Calibri" panose="020F0502020204030204" pitchFamily="34" charset="0"/>
                <a:ea typeface="Calibri" panose="020F0502020204030204" pitchFamily="34" charset="0"/>
                <a:cs typeface="Kalimati" panose="00000400000000000000" pitchFamily="2"/>
              </a:rPr>
              <a:t>चारवटै</a:t>
            </a:r>
            <a:r>
              <a:rPr lang="en-US" dirty="0">
                <a:effectLst/>
                <a:latin typeface="Calibri" panose="020F0502020204030204" pitchFamily="34" charset="0"/>
                <a:ea typeface="Calibri" panose="020F0502020204030204" pitchFamily="34" charset="0"/>
                <a:cs typeface="Kalimati" panose="00000400000000000000" pitchFamily="2"/>
              </a:rPr>
              <a:t> </a:t>
            </a:r>
            <a:r>
              <a:rPr lang="en-US" dirty="0">
                <a:effectLst/>
                <a:latin typeface="Calibri" panose="020F0502020204030204" pitchFamily="34" charset="0"/>
                <a:ea typeface="Calibri" panose="020F0502020204030204" pitchFamily="34" charset="0"/>
                <a:cs typeface="Kalimati" panose="00000400000000000000" pitchFamily="2"/>
              </a:rPr>
              <a:t>परियोजनाले घोषित रूपमा </a:t>
            </a:r>
            <a:r>
              <a:rPr lang="en-US" dirty="0">
                <a:effectLst/>
                <a:latin typeface="Calibri" panose="020F0502020204030204" pitchFamily="34" charset="0"/>
                <a:ea typeface="Calibri" panose="020F0502020204030204" pitchFamily="34" charset="0"/>
                <a:cs typeface="Kalimati" panose="00000400000000000000" pitchFamily="2"/>
              </a:rPr>
              <a:t>GESI</a:t>
            </a:r>
            <a:r>
              <a:rPr lang="en-US" dirty="0">
                <a:effectLst/>
                <a:latin typeface="Calibri" panose="020F0502020204030204" pitchFamily="34" charset="0"/>
                <a:ea typeface="Calibri" panose="020F0502020204030204" pitchFamily="34" charset="0"/>
                <a:cs typeface="Kalimati" panose="00000400000000000000" pitchFamily="2"/>
              </a:rPr>
              <a:t> लाइ </a:t>
            </a:r>
            <a:r>
              <a:rPr lang="en-US" dirty="0">
                <a:latin typeface="Calibri" panose="020F0502020204030204" pitchFamily="34" charset="0"/>
                <a:ea typeface="Calibri" panose="020F0502020204030204" pitchFamily="34" charset="0"/>
                <a:cs typeface="Kalimati" panose="00000400000000000000" pitchFamily="2"/>
              </a:rPr>
              <a:t>उल्लेख</a:t>
            </a:r>
            <a:r>
              <a:rPr lang="en-US" dirty="0">
                <a:effectLst/>
                <a:latin typeface="Calibri" panose="020F0502020204030204" pitchFamily="34" charset="0"/>
                <a:ea typeface="Calibri" panose="020F0502020204030204" pitchFamily="34" charset="0"/>
                <a:cs typeface="Kalimati" panose="00000400000000000000" pitchFamily="2"/>
              </a:rPr>
              <a:t> नदेखिए पनि व्यबहारमा </a:t>
            </a:r>
            <a:r>
              <a:rPr lang="en-US" dirty="0">
                <a:effectLst/>
                <a:latin typeface="Calibri" panose="020F0502020204030204" pitchFamily="34" charset="0"/>
                <a:ea typeface="Calibri" panose="020F0502020204030204" pitchFamily="34" charset="0"/>
                <a:cs typeface="Kalimati" panose="00000400000000000000" pitchFamily="2"/>
              </a:rPr>
              <a:t>GESI</a:t>
            </a:r>
            <a:r>
              <a:rPr lang="en-US" dirty="0">
                <a:effectLst/>
                <a:latin typeface="Calibri" panose="020F0502020204030204" pitchFamily="34" charset="0"/>
                <a:ea typeface="Calibri" panose="020F0502020204030204" pitchFamily="34" charset="0"/>
                <a:cs typeface="Kalimati" panose="00000400000000000000" pitchFamily="2"/>
              </a:rPr>
              <a:t> लाइ ध्यान दिएको भन्न सकिन्छ ।आँखा शिविरमा मुख्यत लैंगिक समानता तथा सामाजिक समावेशिकरण आकर्षित भएको प्रतित हुन्छ । खाद्य सामग्री वितरणमा पनि कहि न कहि लैंगिक समानता तथा सामाजिक समावेशिकरणलाइ ख्याल गरेको देखिन्छ ।स्थलगत अनुगमनको क्रममा विभिन्न सरोकारवालाहरूसँग भएको छलफल</a:t>
            </a:r>
            <a:r>
              <a:rPr lang="en-US" dirty="0">
                <a:latin typeface="Calibri" panose="020F0502020204030204" pitchFamily="34" charset="0"/>
                <a:ea typeface="Calibri" panose="020F0502020204030204" pitchFamily="34" charset="0"/>
                <a:cs typeface="Kalimati" panose="00000400000000000000" pitchFamily="2"/>
              </a:rPr>
              <a:t> </a:t>
            </a:r>
            <a:r>
              <a:rPr lang="en-US" dirty="0">
                <a:effectLst/>
                <a:latin typeface="Calibri" panose="020F0502020204030204" pitchFamily="34" charset="0"/>
                <a:ea typeface="Calibri" panose="020F0502020204030204" pitchFamily="34" charset="0"/>
                <a:cs typeface="Kalimati" panose="00000400000000000000" pitchFamily="2"/>
              </a:rPr>
              <a:t>अन्तरक्रियाबाट प्रस्तुत परियोजनामा सरोकारवालाहरूको उत्साहजनक सहभागिता रहने गरेको जानकारी भएको थियो । आगामी दिनमा </a:t>
            </a:r>
            <a:r>
              <a:rPr lang="en-US" sz="2800" dirty="0">
                <a:cs typeface="Kalimati" panose="00000400000000000000" pitchFamily="2"/>
              </a:rPr>
              <a:t>(GESI)</a:t>
            </a:r>
            <a:r>
              <a:rPr lang="en-US" sz="2800" dirty="0">
                <a:cs typeface="Kalimati" panose="00000400000000000000" pitchFamily="2"/>
              </a:rPr>
              <a:t> लाइ प्राथमिकतामा राखी कार्यक्रम सञ्चालन गर्न आवश्यक छ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algn="just"/>
            <a:endParaRPr lang="en-US" sz="4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0337"/>
            <a:ext cx="10515600" cy="804233"/>
          </a:xfrm>
        </p:spPr>
        <p:txBody>
          <a:bodyPr>
            <a:normAutofit/>
          </a:bodyPr>
          <a:lstStyle/>
          <a:p>
            <a:pPr algn="ctr"/>
            <a:r>
              <a:rPr lang="en-US" sz="3600" dirty="0">
                <a:solidFill>
                  <a:srgbClr val="0070C0"/>
                </a:solidFill>
                <a:cs typeface="Kalimati" panose="00000400000000000000" pitchFamily="2"/>
              </a:rPr>
              <a:t>कार्यकुशलता </a:t>
            </a:r>
            <a:r>
              <a:rPr lang="en-US" sz="3600" dirty="0">
                <a:solidFill>
                  <a:srgbClr val="0070C0"/>
                </a:solidFill>
                <a:cs typeface="Kalimati" panose="00000400000000000000" pitchFamily="2"/>
              </a:rPr>
              <a:t>(Efficiency)</a:t>
            </a:r>
            <a:endParaRPr lang="en-US" sz="3600" dirty="0">
              <a:solidFill>
                <a:srgbClr val="0070C0"/>
              </a:solidFill>
              <a:cs typeface="Kalimati" panose="00000400000000000000" pitchFamily="2"/>
            </a:endParaRPr>
          </a:p>
        </p:txBody>
      </p:sp>
      <p:sp>
        <p:nvSpPr>
          <p:cNvPr id="3" name="Content Placeholder 2"/>
          <p:cNvSpPr>
            <a:spLocks noGrp="1"/>
          </p:cNvSpPr>
          <p:nvPr>
            <p:ph idx="1"/>
          </p:nvPr>
        </p:nvSpPr>
        <p:spPr>
          <a:xfrm>
            <a:off x="838200" y="1123720"/>
            <a:ext cx="10515600" cy="5053243"/>
          </a:xfrm>
        </p:spPr>
        <p:txBody>
          <a:bodyPr>
            <a:normAutofit fontScale="90000" lnSpcReduction="10000"/>
          </a:bodyPr>
          <a:lstStyle/>
          <a:p>
            <a:pPr algn="just" fontAlgn="auto">
              <a:lnSpc>
                <a:spcPct val="150000"/>
              </a:lnSpc>
            </a:pPr>
            <a:r>
              <a:rPr lang="en-US" dirty="0">
                <a:effectLst/>
                <a:latin typeface="Calibri" panose="020F0502020204030204" pitchFamily="34" charset="0"/>
                <a:ea typeface="Calibri" panose="020F0502020204030204" pitchFamily="34" charset="0"/>
                <a:cs typeface="Kalimati" panose="00000400000000000000" pitchFamily="2"/>
              </a:rPr>
              <a:t>परियोजनाबाट अनुगमन तथा मुल्याङकन टोलीलाइ उपलव्ध गराइएको विवरणको अध्ययन तथा परियोजनास्थलको स्थलगत अनुगमनबाट देखिएको अवस्था विश्लेषण गर्दा परियोजनाको सक्षमताको स्थिति सन्तोषजनक देखिन्छ।माथी परियोजनाको लक्ष्य तथा कार्य प्रगति विवरण अध्ययन गर्दा लक्ष्यानुसार प्रगति भएको देखिन्छ । परियोजनाको असर तथा प्रभाव </a:t>
            </a:r>
            <a:r>
              <a:rPr lang="en-US" dirty="0">
                <a:effectLst/>
                <a:latin typeface="Calibri" panose="020F0502020204030204" pitchFamily="34" charset="0"/>
                <a:ea typeface="Calibri" panose="020F0502020204030204" pitchFamily="34" charset="0"/>
                <a:cs typeface="Kalimati" panose="00000400000000000000" pitchFamily="2"/>
              </a:rPr>
              <a:t>(Impact) </a:t>
            </a:r>
            <a:r>
              <a:rPr lang="en-US" dirty="0">
                <a:effectLst/>
                <a:latin typeface="Calibri" panose="020F0502020204030204" pitchFamily="34" charset="0"/>
                <a:ea typeface="Calibri" panose="020F0502020204030204" pitchFamily="34" charset="0"/>
                <a:cs typeface="Kalimati" panose="00000400000000000000" pitchFamily="2"/>
              </a:rPr>
              <a:t>को अनुभूति गर्न त यस सम्बन्धमा थप अध्ययन नै आवश्यक पर्दछ ।तर लक्ष्यानुसारको प्राप्त नतिजा </a:t>
            </a:r>
            <a:r>
              <a:rPr lang="en-US" dirty="0">
                <a:effectLst/>
                <a:latin typeface="Calibri" panose="020F0502020204030204" pitchFamily="34" charset="0"/>
                <a:ea typeface="Calibri" panose="020F0502020204030204" pitchFamily="34" charset="0"/>
                <a:cs typeface="Kalimati" panose="00000400000000000000" pitchFamily="2"/>
              </a:rPr>
              <a:t>(Result) </a:t>
            </a:r>
            <a:r>
              <a:rPr lang="en-US" dirty="0">
                <a:effectLst/>
                <a:latin typeface="Calibri" panose="020F0502020204030204" pitchFamily="34" charset="0"/>
                <a:ea typeface="Calibri" panose="020F0502020204030204" pitchFamily="34" charset="0"/>
                <a:cs typeface="Kalimati" panose="00000400000000000000" pitchFamily="2"/>
              </a:rPr>
              <a:t>हेर्दा लक्षित वर्ग तथा समुदायमा क्रमश सकरात्मक असर र प्रभाव पर्दै जाने अपेक्षा गर्न सकिन्छ ।लक्षित समूह र लाभग्राहीको पहिचान र छनौट पनि परियोजनाको लक्ष्य उद्देश्य मात्र नभएर सम्बन्धित स्थानीय तहको पनि लक्ष्य</a:t>
            </a:r>
            <a:r>
              <a:rPr lang="en-US" dirty="0">
                <a:effectLst/>
                <a:latin typeface="Calibri" panose="020F0502020204030204" pitchFamily="34" charset="0"/>
                <a:ea typeface="Calibri" panose="020F0502020204030204" pitchFamily="34" charset="0"/>
                <a:cs typeface="Kalimati" panose="00000400000000000000" pitchFamily="2"/>
              </a:rPr>
              <a:t>, </a:t>
            </a:r>
            <a:r>
              <a:rPr lang="en-US" dirty="0">
                <a:effectLst/>
                <a:latin typeface="Calibri" panose="020F0502020204030204" pitchFamily="34" charset="0"/>
                <a:ea typeface="Calibri" panose="020F0502020204030204" pitchFamily="34" charset="0"/>
                <a:cs typeface="Kalimati" panose="00000400000000000000" pitchFamily="2"/>
              </a:rPr>
              <a:t>उद्देश्य र नीतिगत प्राथमिकतामा परेको देखिन्छ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algn="just"/>
            <a:endParaRPr lang="en-US" sz="40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38258"/>
          </a:xfrm>
        </p:spPr>
        <p:txBody>
          <a:bodyPr>
            <a:noAutofit/>
          </a:bodyPr>
          <a:lstStyle/>
          <a:p>
            <a:pPr algn="ctr"/>
            <a:r>
              <a:rPr lang="en-US" sz="3600" dirty="0">
                <a:solidFill>
                  <a:srgbClr val="0070C0"/>
                </a:solidFill>
                <a:cs typeface="Kalimati" panose="00000400000000000000" pitchFamily="2"/>
              </a:rPr>
              <a:t>सुझावहरू</a:t>
            </a:r>
            <a:endParaRPr lang="en-US" sz="3600" dirty="0">
              <a:solidFill>
                <a:srgbClr val="0070C0"/>
              </a:solidFill>
              <a:cs typeface="Kalimati" panose="00000400000000000000" pitchFamily="2"/>
            </a:endParaRPr>
          </a:p>
        </p:txBody>
      </p:sp>
      <p:sp>
        <p:nvSpPr>
          <p:cNvPr id="3" name="Content Placeholder 2"/>
          <p:cNvSpPr>
            <a:spLocks noGrp="1"/>
          </p:cNvSpPr>
          <p:nvPr>
            <p:ph idx="1"/>
          </p:nvPr>
        </p:nvSpPr>
        <p:spPr>
          <a:xfrm>
            <a:off x="385591" y="1156770"/>
            <a:ext cx="11435508" cy="5336103"/>
          </a:xfrm>
        </p:spPr>
        <p:txBody>
          <a:bodyPr>
            <a:normAutofit fontScale="92500"/>
          </a:bodyPr>
          <a:lstStyle/>
          <a:p>
            <a:pPr marR="0" lvl="0" algn="just">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Kalimati" panose="00000400000000000000" pitchFamily="2"/>
              </a:rPr>
              <a:t>कार्यक्रम सञ्चालन गर्दा स्थानीय तहसँग समन्वय गर्ने ।वडास्तरमा वडाध्यक्षको संयोजकत्वमा कुनै सहयोग तथा समन्वय संयन्त्र बनाउँदा उपयुक्त हुने</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R="0" lvl="0" algn="just">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Kalimati" panose="00000400000000000000" pitchFamily="2"/>
              </a:rPr>
              <a:t>परियोजनाको प्रतिनिधि</a:t>
            </a:r>
            <a:r>
              <a:rPr lang="en-US" dirty="0">
                <a:effectLst/>
                <a:latin typeface="Calibri" panose="020F0502020204030204" pitchFamily="34" charset="0"/>
                <a:ea typeface="Calibri" panose="020F0502020204030204" pitchFamily="34" charset="0"/>
                <a:cs typeface="Kalimati" panose="00000400000000000000" pitchFamily="2"/>
              </a:rPr>
              <a:t>,</a:t>
            </a:r>
            <a:r>
              <a:rPr lang="en-US" dirty="0">
                <a:effectLst/>
                <a:latin typeface="Calibri" panose="020F0502020204030204" pitchFamily="34" charset="0"/>
                <a:ea typeface="Calibri" panose="020F0502020204030204" pitchFamily="34" charset="0"/>
                <a:cs typeface="Kalimati" panose="00000400000000000000" pitchFamily="2"/>
              </a:rPr>
              <a:t> स्वास्थ्य सम्बन्धी कार्यक्रमको हकमा सम्बन्धित नगरपालिकाको स्वास्थ्य शाखाको प्रतिनिधि  समेत सम्मिलित टोलीबाट अनुगमन गराउदा उपयुक्त हुने </a:t>
            </a:r>
            <a:endParaRPr lang="en-US" dirty="0">
              <a:effectLst/>
              <a:latin typeface="Calibri" panose="020F0502020204030204" pitchFamily="34" charset="0"/>
              <a:ea typeface="Calibri" panose="020F0502020204030204" pitchFamily="34" charset="0"/>
              <a:cs typeface="Kalimati" panose="00000400000000000000" pitchFamily="2"/>
            </a:endParaRPr>
          </a:p>
          <a:p>
            <a:pPr marR="0" lvl="0" algn="just">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Kalimati" panose="00000400000000000000" pitchFamily="2"/>
              </a:rPr>
              <a:t>आय आर्जनसँग सम्बन्धित कार्यक्रमको हकमा परियोजनाको प्रतिनिधि स्थानीय तहको सम्बन्धित शाखाको प्रतिनिधि र सम्बन्धित समुदायको एकजना अगुवा सम्मिलित टोली बनाइ समन्वय तथा अनुगमन गराउँदा प्रभावकारी हुने ।</a:t>
            </a:r>
            <a:endParaRPr lang="en-US" dirty="0">
              <a:effectLst/>
              <a:latin typeface="Calibri" panose="020F0502020204030204" pitchFamily="34" charset="0"/>
              <a:ea typeface="Calibri" panose="020F0502020204030204" pitchFamily="34" charset="0"/>
              <a:cs typeface="Kalimati" panose="00000400000000000000" pitchFamily="2"/>
            </a:endParaRPr>
          </a:p>
          <a:p>
            <a:pPr marR="0" lvl="0" algn="just">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Kalimati" panose="00000400000000000000" pitchFamily="2"/>
              </a:rPr>
              <a:t>खाद्य सामग्री तथा राँगा वितरण जस्ता कार्यक्रम सञ्चालन गर्दा परियोजनाको प्रतिनिधि सम्बन्धित स्थानीय तहको प्रतिनिधि र लाभग्राही मध्येबाट एकजना समेत राखी कार्यक्रमको व्यवस्थापन र अनुगमन गर्दा पारदर्शिता</a:t>
            </a:r>
            <a:r>
              <a:rPr lang="en-US" dirty="0">
                <a:effectLst/>
                <a:latin typeface="Calibri" panose="020F0502020204030204" pitchFamily="34" charset="0"/>
                <a:ea typeface="Calibri" panose="020F0502020204030204" pitchFamily="34" charset="0"/>
                <a:cs typeface="Kalimati" panose="00000400000000000000" pitchFamily="2"/>
              </a:rPr>
              <a:t>,</a:t>
            </a:r>
            <a:r>
              <a:rPr lang="en-US" dirty="0">
                <a:effectLst/>
                <a:latin typeface="Calibri" panose="020F0502020204030204" pitchFamily="34" charset="0"/>
                <a:ea typeface="Calibri" panose="020F0502020204030204" pitchFamily="34" charset="0"/>
                <a:cs typeface="Kalimati" panose="00000400000000000000" pitchFamily="2"/>
              </a:rPr>
              <a:t> अपनत्व र प्रभावकारिताको दृष्टिले राम्रो हुने देखिन्छ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R="0" lvl="0" algn="just">
              <a:lnSpc>
                <a:spcPct val="107000"/>
              </a:lnSpc>
              <a:spcBef>
                <a:spcPts val="0"/>
              </a:spcBef>
              <a:spcAft>
                <a:spcPts val="0"/>
              </a:spcAft>
            </a:pPr>
            <a:r>
              <a:rPr lang="en-US" dirty="0">
                <a:effectLst/>
                <a:latin typeface="Calibri" panose="020F0502020204030204" pitchFamily="34" charset="0"/>
                <a:ea typeface="Calibri" panose="020F0502020204030204" pitchFamily="34" charset="0"/>
                <a:cs typeface="Kalimati" panose="00000400000000000000" pitchFamily="2"/>
              </a:rPr>
              <a:t>लक्षित समूहको पहिचान र छनौट गर्दा स्थानीय तहले पहिचान गरेको तथ्याङकलाइ आधार मान्दा उपयुक्त हुने</a:t>
            </a:r>
            <a:endParaRPr lang="en-US" dirty="0">
              <a:effectLst/>
              <a:latin typeface="Calibri" panose="020F0502020204030204" pitchFamily="34" charset="0"/>
              <a:ea typeface="Calibri" panose="020F0502020204030204" pitchFamily="34" charset="0"/>
              <a:cs typeface="Mangal" panose="02040503050203030202" pitchFamily="18" charset="0"/>
            </a:endParaRPr>
          </a:p>
          <a:p>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 y="1416685"/>
            <a:ext cx="11788140" cy="5281930"/>
          </a:xfrm>
        </p:spPr>
        <p:txBody>
          <a:bodyPr>
            <a:noAutofit/>
          </a:bodyPr>
          <a:lstStyle/>
          <a:p>
            <a:pPr marL="0" indent="0" algn="l" fontAlgn="auto">
              <a:lnSpc>
                <a:spcPct val="150000"/>
              </a:lnSpc>
              <a:buFont typeface="Wingdings" panose="05000000000000000000" charset="0"/>
            </a:pPr>
            <a:r>
              <a:rPr lang="en-US" sz="2800" dirty="0">
                <a:solidFill>
                  <a:srgbClr val="0070C0"/>
                </a:solidFill>
                <a:cs typeface="Kalimati" panose="00000400000000000000" pitchFamily="2"/>
              </a:rPr>
              <a:t>मानवीय कल्याणकारी फाउण्डेशन नेपालद्वारा सञ्चालित</a:t>
            </a:r>
            <a:br>
              <a:rPr lang="en-US" sz="3600" dirty="0">
                <a:cs typeface="Kalimati" panose="00000400000000000000" pitchFamily="2"/>
              </a:rPr>
            </a:br>
            <a:r>
              <a:rPr lang="en-US" sz="3600" dirty="0">
                <a:cs typeface="Kalimati" panose="00000400000000000000" pitchFamily="2"/>
              </a:rPr>
              <a:t>  -  </a:t>
            </a:r>
            <a:r>
              <a:rPr lang="en-US" sz="2800" dirty="0">
                <a:effectLst/>
                <a:cs typeface="Kalimati" panose="00000400000000000000" pitchFamily="2"/>
              </a:rPr>
              <a:t>खाद्य सामग्री वितरण, </a:t>
            </a:r>
            <a:br>
              <a:rPr lang="en-US" sz="2800" dirty="0">
                <a:effectLst/>
                <a:cs typeface="Kalimati" panose="00000400000000000000" pitchFamily="2"/>
              </a:rPr>
            </a:br>
            <a:r>
              <a:rPr lang="en-US" sz="2800" dirty="0">
                <a:effectLst/>
                <a:cs typeface="Kalimati" panose="00000400000000000000" pitchFamily="2"/>
              </a:rPr>
              <a:t>  -  इम्पाउरिङ रूरल आइ क्लिनिक </a:t>
            </a:r>
            <a:br>
              <a:rPr lang="en-US" sz="2800" dirty="0">
                <a:effectLst/>
                <a:cs typeface="Kalimati" panose="00000400000000000000" pitchFamily="2"/>
              </a:rPr>
            </a:br>
            <a:r>
              <a:rPr lang="en-US" sz="2800" dirty="0">
                <a:effectLst/>
                <a:cs typeface="Kalimati" panose="00000400000000000000" pitchFamily="2"/>
              </a:rPr>
              <a:t>   -  न्यून आय भएका परिवारहरूलाइ आयआर्जनका लागि आर्थिक सहायता</a:t>
            </a:r>
            <a:br>
              <a:rPr lang="en-US" sz="2800" dirty="0">
                <a:effectLst/>
                <a:cs typeface="Kalimati" panose="00000400000000000000" pitchFamily="2"/>
              </a:rPr>
            </a:br>
            <a:r>
              <a:rPr lang="en-US" sz="2800" dirty="0">
                <a:effectLst/>
                <a:cs typeface="Kalimati" panose="00000400000000000000" pitchFamily="2"/>
              </a:rPr>
              <a:t>   - राँगा वितरण</a:t>
            </a:r>
            <a:br>
              <a:rPr lang="en-US" sz="2800" dirty="0">
                <a:effectLst/>
                <a:cs typeface="Kalimati" panose="00000400000000000000" pitchFamily="2"/>
              </a:rPr>
            </a:br>
            <a:r>
              <a:rPr lang="en-US" sz="2800" dirty="0">
                <a:effectLst/>
                <a:cs typeface="Kalimati" panose="00000400000000000000" pitchFamily="2"/>
              </a:rPr>
              <a:t>                    </a:t>
            </a:r>
            <a:r>
              <a:rPr lang="en-US" sz="2800" dirty="0">
                <a:solidFill>
                  <a:srgbClr val="00B050"/>
                </a:solidFill>
                <a:effectLst/>
                <a:cs typeface="Kalimati" panose="00000400000000000000" pitchFamily="2"/>
              </a:rPr>
              <a:t>परियोजनाको</a:t>
            </a:r>
            <a:r>
              <a:rPr lang="en-US" sz="2800" dirty="0">
                <a:effectLst/>
                <a:cs typeface="Kalimati" panose="00000400000000000000" pitchFamily="2"/>
              </a:rPr>
              <a:t> </a:t>
            </a:r>
            <a:r>
              <a:rPr lang="en-US" sz="2800" dirty="0">
                <a:solidFill>
                  <a:srgbClr val="00B050"/>
                </a:solidFill>
                <a:effectLst/>
                <a:cs typeface="Kalimati" panose="00000400000000000000" pitchFamily="2"/>
              </a:rPr>
              <a:t>अनुगमन प्रतिवेदनको </a:t>
            </a:r>
            <a:r>
              <a:rPr lang="en-US" sz="2800" dirty="0">
                <a:solidFill>
                  <a:srgbClr val="00B050"/>
                </a:solidFill>
                <a:effectLst/>
                <a:cs typeface="Kalimati" panose="00000400000000000000" pitchFamily="2"/>
              </a:rPr>
              <a:t>संक्षिप्त प्रस्तुतिकरण</a:t>
            </a:r>
            <a:br>
              <a:rPr lang="en-US" sz="2800" dirty="0">
                <a:solidFill>
                  <a:srgbClr val="00B050"/>
                </a:solidFill>
                <a:effectLst/>
                <a:cs typeface="Kalimati" panose="00000400000000000000" pitchFamily="2"/>
              </a:rPr>
            </a:br>
            <a:r>
              <a:rPr lang="en-US" sz="2800" dirty="0">
                <a:solidFill>
                  <a:srgbClr val="00B050"/>
                </a:solidFill>
                <a:effectLst/>
                <a:cs typeface="Kalimati" panose="00000400000000000000" pitchFamily="2"/>
              </a:rPr>
              <a:t>                                                      </a:t>
            </a:r>
            <a:endParaRPr lang="en-US" sz="2800" dirty="0">
              <a:cs typeface="Kalimati" panose="00000400000000000000" pitchFamily="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423" y="396606"/>
            <a:ext cx="11600760" cy="6103345"/>
          </a:xfrm>
        </p:spPr>
        <p:txBody>
          <a:bodyPr>
            <a:noAutofit/>
          </a:bodyPr>
          <a:lstStyle/>
          <a:p>
            <a:pPr algn="just" fontAlgn="auto">
              <a:lnSpc>
                <a:spcPct val="150000"/>
              </a:lnSpc>
              <a:spcBef>
                <a:spcPts val="0"/>
              </a:spcBef>
            </a:pPr>
            <a:r>
              <a:rPr lang="en-US" sz="2400" dirty="0">
                <a:effectLst/>
                <a:latin typeface="Calibri" panose="020F0502020204030204" pitchFamily="34" charset="0"/>
                <a:ea typeface="Calibri" panose="020F0502020204030204" pitchFamily="34" charset="0"/>
                <a:cs typeface="Kalimati" panose="00000400000000000000" pitchFamily="2"/>
              </a:rPr>
              <a:t>परियोजना समाप्ति पश्चात कार्यक्रमको प्रभावकारिता सम्बन्धमा स्थानीय तहको समेत सहभागितामा अनुगमन गर्ने व्यवस्था गर्ने</a:t>
            </a:r>
            <a:endParaRPr lang="en-US" sz="3430" dirty="0">
              <a:effectLst/>
              <a:latin typeface="Calibri" panose="020F0502020204030204" pitchFamily="34" charset="0"/>
              <a:ea typeface="Calibri" panose="020F0502020204030204" pitchFamily="34" charset="0"/>
              <a:cs typeface="Mangal" panose="02040503050203030202" pitchFamily="18" charset="0"/>
            </a:endParaRPr>
          </a:p>
          <a:p>
            <a:pPr algn="just" fontAlgn="auto">
              <a:lnSpc>
                <a:spcPct val="150000"/>
              </a:lnSpc>
              <a:spcBef>
                <a:spcPts val="0"/>
              </a:spcBef>
            </a:pPr>
            <a:r>
              <a:rPr lang="en-US" sz="2400" dirty="0">
                <a:effectLst/>
                <a:latin typeface="Calibri" panose="020F0502020204030204" pitchFamily="34" charset="0"/>
                <a:ea typeface="Calibri" panose="020F0502020204030204" pitchFamily="34" charset="0"/>
                <a:cs typeface="Kalimati" panose="00000400000000000000" pitchFamily="2"/>
              </a:rPr>
              <a:t>परियोजनाको असर र प्रभाव सम्बन्धमा परियोजनाको तर्फबाट कार्यक्रम प्रभावकारिता अध्ययन (PIA) गर्ने</a:t>
            </a:r>
            <a:endParaRPr lang="en-US" sz="3430" dirty="0">
              <a:effectLst/>
              <a:latin typeface="Calibri" panose="020F0502020204030204" pitchFamily="34" charset="0"/>
              <a:ea typeface="Calibri" panose="020F0502020204030204" pitchFamily="34" charset="0"/>
              <a:cs typeface="Mangal" panose="02040503050203030202" pitchFamily="18" charset="0"/>
            </a:endParaRPr>
          </a:p>
          <a:p>
            <a:pPr algn="just" fontAlgn="auto">
              <a:lnSpc>
                <a:spcPct val="150000"/>
              </a:lnSpc>
              <a:spcBef>
                <a:spcPts val="0"/>
              </a:spcBef>
            </a:pPr>
            <a:r>
              <a:rPr lang="en-US" sz="2400" dirty="0">
                <a:effectLst/>
                <a:latin typeface="Calibri" panose="020F0502020204030204" pitchFamily="34" charset="0"/>
                <a:ea typeface="Calibri" panose="020F0502020204030204" pitchFamily="34" charset="0"/>
                <a:cs typeface="Kalimati" panose="00000400000000000000" pitchFamily="2"/>
              </a:rPr>
              <a:t>कार्यक्रमको निरन्तरता र दिगोपनाका लागि परियोजनाका तर्फबाट Exit Plan तयार गरी  स्थानीय तहमा पेश गर्ने ।</a:t>
            </a:r>
            <a:endParaRPr lang="en-US" sz="3430" dirty="0">
              <a:effectLst/>
              <a:latin typeface="Calibri" panose="020F0502020204030204" pitchFamily="34" charset="0"/>
              <a:ea typeface="Calibri" panose="020F0502020204030204" pitchFamily="34" charset="0"/>
              <a:cs typeface="Mangal" panose="02040503050203030202" pitchFamily="18" charset="0"/>
            </a:endParaRPr>
          </a:p>
          <a:p>
            <a:pPr algn="just" fontAlgn="auto">
              <a:lnSpc>
                <a:spcPct val="150000"/>
              </a:lnSpc>
              <a:spcBef>
                <a:spcPts val="0"/>
              </a:spcBef>
            </a:pPr>
            <a:r>
              <a:rPr lang="en-US" sz="2400" dirty="0">
                <a:effectLst/>
                <a:latin typeface="Calibri" panose="020F0502020204030204" pitchFamily="34" charset="0"/>
                <a:ea typeface="Calibri" panose="020F0502020204030204" pitchFamily="34" charset="0"/>
                <a:cs typeface="Kalimati" panose="00000400000000000000" pitchFamily="2"/>
              </a:rPr>
              <a:t>कार्यक्रमको निरन्तरताका लागि कार्यक्रम सञ्चालन तथा व्यवस्थापन कार्यविधि परियोजनाकै तर्फबाट निर्माण गरी स्थानीय तहमा पेश गर्ने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algn="just" fontAlgn="auto">
              <a:lnSpc>
                <a:spcPct val="150000"/>
              </a:lnSpc>
              <a:spcBef>
                <a:spcPts val="0"/>
              </a:spcBef>
            </a:pPr>
            <a:r>
              <a:rPr lang="en-US" sz="2400" dirty="0">
                <a:effectLst/>
                <a:latin typeface="Calibri" panose="020F0502020204030204" pitchFamily="34" charset="0"/>
                <a:ea typeface="Calibri" panose="020F0502020204030204" pitchFamily="34" charset="0"/>
                <a:cs typeface="Kalimati" panose="00000400000000000000" pitchFamily="2"/>
              </a:rPr>
              <a:t>चारवटै परियोजनाको आयव्ययको कारोबार बैंकिङ प्रणाली मार्फत गरेको देखिए छुट्टाछुट्टै अभिलेख नहुँदा रूजु र भिडान गर्न नसकिएकोले आगामी दिनमा छुट्टाछुट्टै खाता र अभिलेख राख्ने । अभलेख लेजर विल भरपाइ अलग अलग राख्ने ।  लेखा परिक्षण प्रतिवेदन अलग अलग गर्ने ।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fontAlgn="auto">
              <a:lnSpc>
                <a:spcPct val="150000"/>
              </a:lnSpc>
            </a:pPr>
            <a:endParaRPr lang="en-US" sz="1600" dirty="0">
              <a:effectLst/>
              <a:latin typeface="Calibri" panose="020F0502020204030204" pitchFamily="34" charset="0"/>
              <a:ea typeface="Calibri" panose="020F0502020204030204" pitchFamily="34" charset="0"/>
              <a:cs typeface="Mangal" panose="02040503050203030202"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388" y="187288"/>
            <a:ext cx="11777031" cy="6345714"/>
          </a:xfrm>
        </p:spPr>
        <p:txBody>
          <a:bodyPr>
            <a:normAutofit fontScale="25000"/>
          </a:bodyPr>
          <a:lstStyle/>
          <a:p>
            <a:pPr algn="just" fontAlgn="auto">
              <a:lnSpc>
                <a:spcPct val="150000"/>
              </a:lnSpc>
              <a:spcBef>
                <a:spcPts val="0"/>
              </a:spcBef>
            </a:pPr>
            <a:r>
              <a:rPr lang="en-US" sz="7200" dirty="0">
                <a:effectLst/>
                <a:latin typeface="Calibri" panose="020F0502020204030204" pitchFamily="34" charset="0"/>
                <a:ea typeface="Calibri" panose="020F0502020204030204" pitchFamily="34" charset="0"/>
                <a:cs typeface="Kalimati" panose="00000400000000000000" pitchFamily="2"/>
              </a:rPr>
              <a:t>कार्यक्रमको निरन्तरता र दिगो व्यवस्थापनका लागि छुट्टै कार्यविधि स्वीकृत गराउने ।कार्यविधिमा आर्थिक (Financially) तथा संस्थागत (Institutionally) सुदृढिकरण व्यवस्था समावेश गर्ने</a:t>
            </a:r>
            <a:endParaRPr lang="en-US" sz="7200" dirty="0">
              <a:effectLst/>
              <a:latin typeface="Calibri" panose="020F0502020204030204" pitchFamily="34" charset="0"/>
              <a:ea typeface="Calibri" panose="020F0502020204030204" pitchFamily="34" charset="0"/>
              <a:cs typeface="Mangal" panose="02040503050203030202" pitchFamily="18" charset="0"/>
            </a:endParaRPr>
          </a:p>
          <a:p>
            <a:pPr algn="just" fontAlgn="auto">
              <a:lnSpc>
                <a:spcPct val="150000"/>
              </a:lnSpc>
              <a:spcBef>
                <a:spcPts val="0"/>
              </a:spcBef>
            </a:pPr>
            <a:r>
              <a:rPr lang="en-US" sz="7200" dirty="0">
                <a:latin typeface="Calibri" panose="020F0502020204030204" pitchFamily="34" charset="0"/>
                <a:ea typeface="Calibri" panose="020F0502020204030204" pitchFamily="34" charset="0"/>
                <a:cs typeface="Kalimati" panose="00000400000000000000" pitchFamily="2"/>
              </a:rPr>
              <a:t>संस्थाले परिचालन गरेका परियोजनाहरू मध्ये </a:t>
            </a:r>
            <a:r>
              <a:rPr lang="en-US" sz="7200" dirty="0">
                <a:effectLst/>
                <a:latin typeface="Calibri" panose="020F0502020204030204" pitchFamily="34" charset="0"/>
                <a:ea typeface="Calibri" panose="020F0502020204030204" pitchFamily="34" charset="0"/>
                <a:cs typeface="Kalimati" panose="00000400000000000000" pitchFamily="2"/>
              </a:rPr>
              <a:t>औचित्यता र उपयुक्तताको आधारमा कार्यक्रम सञ्चालन र निरन्तरता दिन सम्बन्धित स्थानीय तहलाइ अनुरोध गर्ने ।</a:t>
            </a:r>
            <a:endParaRPr lang="en-US" sz="7200" dirty="0">
              <a:effectLst/>
              <a:latin typeface="Calibri" panose="020F0502020204030204" pitchFamily="34" charset="0"/>
              <a:ea typeface="Calibri" panose="020F0502020204030204" pitchFamily="34" charset="0"/>
              <a:cs typeface="Mangal" panose="02040503050203030202" pitchFamily="18" charset="0"/>
            </a:endParaRPr>
          </a:p>
          <a:p>
            <a:pPr algn="just" fontAlgn="auto">
              <a:lnSpc>
                <a:spcPct val="150000"/>
              </a:lnSpc>
              <a:spcBef>
                <a:spcPts val="0"/>
              </a:spcBef>
            </a:pPr>
            <a:r>
              <a:rPr lang="en-US" sz="7200" dirty="0">
                <a:effectLst/>
                <a:latin typeface="Calibri" panose="020F0502020204030204" pitchFamily="34" charset="0"/>
                <a:ea typeface="Calibri" panose="020F0502020204030204" pitchFamily="34" charset="0"/>
                <a:cs typeface="Kalimati" panose="00000400000000000000" pitchFamily="2"/>
              </a:rPr>
              <a:t>प्रस्तुत सुझावहरू परियोजनाले प्राथमिकता दिइ कार्यान्वयन गर्ने । परियोजनाको अर्को अनुगमन तथा मुल्याङकन हुँदा सुझावहरू कार्यान्वयन भई सो को नतिजा देखिएको हुनु पर्ने ।</a:t>
            </a:r>
            <a:endParaRPr lang="en-US" sz="7200" dirty="0">
              <a:effectLst/>
              <a:latin typeface="Calibri" panose="020F0502020204030204" pitchFamily="34" charset="0"/>
              <a:ea typeface="Calibri" panose="020F0502020204030204" pitchFamily="34" charset="0"/>
              <a:cs typeface="Mangal" panose="02040503050203030202" pitchFamily="18" charset="0"/>
            </a:endParaRPr>
          </a:p>
          <a:p>
            <a:pPr algn="just" fontAlgn="auto">
              <a:lnSpc>
                <a:spcPct val="150000"/>
              </a:lnSpc>
              <a:spcBef>
                <a:spcPts val="0"/>
              </a:spcBef>
            </a:pPr>
            <a:r>
              <a:rPr lang="en-US" sz="7200" dirty="0">
                <a:effectLst/>
                <a:latin typeface="Calibri" panose="020F0502020204030204" pitchFamily="34" charset="0"/>
                <a:ea typeface="Calibri" panose="020F0502020204030204" pitchFamily="34" charset="0"/>
                <a:cs typeface="Kalimati" panose="00000400000000000000" pitchFamily="2"/>
              </a:rPr>
              <a:t>प्रस्तुत परियोजनाको स्थलगत अनुगमन तथा संस्थाका अभिलेख दस्तावेज अध्ययन गर्दा कतिपय तथ्याङक, विवरण तथा प्रतिवेदन रितपुर्वक र दुरूस्त विवरण राखेको देखिएन ।</a:t>
            </a:r>
            <a:endParaRPr lang="en-US" sz="7200" dirty="0">
              <a:effectLst/>
              <a:latin typeface="Calibri" panose="020F0502020204030204" pitchFamily="34" charset="0"/>
              <a:ea typeface="Calibri" panose="020F0502020204030204" pitchFamily="34" charset="0"/>
              <a:cs typeface="Kalimati" panose="00000400000000000000" pitchFamily="2"/>
            </a:endParaRPr>
          </a:p>
          <a:p>
            <a:pPr fontAlgn="auto">
              <a:lnSpc>
                <a:spcPct val="150000"/>
              </a:lnSpc>
            </a:pPr>
            <a:r>
              <a:rPr lang="en-US" sz="7200" dirty="0">
                <a:effectLst/>
                <a:latin typeface="Calibri" panose="020F0502020204030204" pitchFamily="34" charset="0"/>
                <a:ea typeface="Calibri" panose="020F0502020204030204" pitchFamily="34" charset="0"/>
                <a:cs typeface="Kalimati" panose="00000400000000000000" pitchFamily="2"/>
              </a:rPr>
              <a:t>आगामी कार्यक्रम सञ्चालन गर्दा आय व्ययको अभिलेख श्रेस्ताप्रणालीको प्रयोग पारदर्शिता परियोजना अनुसार अलग अलग लेखा परिक्षण प्रतिवेदन प्रशासनिक खर्चमा मितव्ययिता खर्चको सार्वजनिकरण सामाजिक लेखा परिक्षण स्थानीय तह लगायतका निकाय संस्थासँग समन्वय र सहकार्य जस्ता विषयमा सुधार गर्नु पर्ने </a:t>
            </a:r>
            <a:endParaRPr lang="en-US" sz="7200" dirty="0">
              <a:effectLst/>
              <a:latin typeface="Calibri" panose="020F0502020204030204" pitchFamily="34" charset="0"/>
              <a:ea typeface="Calibri" panose="020F0502020204030204" pitchFamily="34" charset="0"/>
              <a:cs typeface="Mangal" panose="02040503050203030202" pitchFamily="18" charset="0"/>
            </a:endParaRPr>
          </a:p>
          <a:p>
            <a:pPr algn="just" fontAlgn="auto">
              <a:lnSpc>
                <a:spcPct val="150000"/>
              </a:lnSpc>
              <a:spcBef>
                <a:spcPts val="0"/>
              </a:spcBef>
            </a:pPr>
            <a:r>
              <a:rPr lang="en-US" sz="7200" dirty="0">
                <a:effectLst/>
                <a:latin typeface="Calibri" panose="020F0502020204030204" pitchFamily="34" charset="0"/>
                <a:ea typeface="Calibri" panose="020F0502020204030204" pitchFamily="34" charset="0"/>
                <a:cs typeface="Kalimati" panose="00000400000000000000" pitchFamily="2"/>
              </a:rPr>
              <a:t>सरोकारवालाले मागेको बखत तत्काल पेश गर्न सकिने गरी कार्यक्रमको कागजात अभिलेख तथा प्रगति विवरण अद्यावधिक गरी राख्ने</a:t>
            </a:r>
            <a:endParaRPr lang="en-US" sz="7200" dirty="0">
              <a:effectLst/>
              <a:latin typeface="Calibri" panose="020F0502020204030204" pitchFamily="34" charset="0"/>
              <a:ea typeface="Calibri" panose="020F0502020204030204" pitchFamily="34" charset="0"/>
              <a:cs typeface="Mangal" panose="02040503050203030202" pitchFamily="18" charset="0"/>
            </a:endParaRPr>
          </a:p>
          <a:p>
            <a:pPr marL="0" indent="0" algn="just" fontAlgn="auto">
              <a:lnSpc>
                <a:spcPct val="150000"/>
              </a:lnSpc>
              <a:spcBef>
                <a:spcPts val="0"/>
              </a:spcBef>
              <a:buNone/>
            </a:pPr>
            <a:r>
              <a:rPr lang="en-US" sz="5645" dirty="0">
                <a:effectLst/>
                <a:latin typeface="Calibri" panose="020F0502020204030204" pitchFamily="34" charset="0"/>
                <a:ea typeface="Calibri" panose="020F0502020204030204" pitchFamily="34" charset="0"/>
                <a:cs typeface="Kalimati" panose="00000400000000000000" pitchFamily="2"/>
              </a:rPr>
              <a:t> </a:t>
            </a:r>
            <a:endParaRPr lang="en-US" sz="5645" dirty="0">
              <a:effectLst/>
              <a:latin typeface="Calibri" panose="020F0502020204030204" pitchFamily="34" charset="0"/>
              <a:ea typeface="Calibri" panose="020F0502020204030204" pitchFamily="34" charset="0"/>
              <a:cs typeface="Mangal" panose="02040503050203030202" pitchFamily="18" charset="0"/>
            </a:endParaRPr>
          </a:p>
          <a:p>
            <a:pPr marL="0" indent="0" algn="just">
              <a:lnSpc>
                <a:spcPct val="107000"/>
              </a:lnSpc>
              <a:spcBef>
                <a:spcPts val="0"/>
              </a:spcBef>
              <a:buNone/>
            </a:pPr>
            <a:endParaRPr lang="en-US" sz="2800" dirty="0">
              <a:effectLst/>
              <a:latin typeface="Calibri" panose="020F0502020204030204" pitchFamily="34" charset="0"/>
              <a:ea typeface="Calibri" panose="020F0502020204030204" pitchFamily="34" charset="0"/>
              <a:cs typeface="Mangal" panose="02040503050203030202" pitchFamily="18" charset="0"/>
            </a:endParaRP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30045"/>
          </a:xfrm>
        </p:spPr>
        <p:txBody>
          <a:bodyPr>
            <a:normAutofit/>
          </a:bodyPr>
          <a:lstStyle/>
          <a:p>
            <a:pPr algn="ctr"/>
            <a:r>
              <a:rPr lang="en-US" sz="3200" dirty="0">
                <a:cs typeface="Kalimati" panose="00000400000000000000" pitchFamily="2"/>
              </a:rPr>
              <a:t>चित्रावली</a:t>
            </a:r>
            <a:endParaRPr lang="en-US" sz="3200" dirty="0">
              <a:cs typeface="Kalimati" panose="00000400000000000000" pitchFamily="2"/>
            </a:endParaRPr>
          </a:p>
        </p:txBody>
      </p:sp>
      <p:pic>
        <p:nvPicPr>
          <p:cNvPr id="4" name="Content Placeholder 3" descr="A group of people sitting outside&#10;&#10;Description automatically generated"/>
          <p:cNvPicPr>
            <a:picLocks noGrp="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594911" y="958467"/>
            <a:ext cx="11038901" cy="5534407"/>
          </a:xfrm>
          <a:prstGeom prst="rect">
            <a:avLst/>
          </a:prstGeom>
          <a:noFill/>
          <a:ln>
            <a:noFill/>
          </a:ln>
        </p:spPr>
      </p:pic>
      <p:sp>
        <p:nvSpPr>
          <p:cNvPr id="3" name="Text Box 2"/>
          <p:cNvSpPr txBox="1"/>
          <p:nvPr/>
        </p:nvSpPr>
        <p:spPr>
          <a:xfrm>
            <a:off x="5603240" y="702945"/>
            <a:ext cx="4064000" cy="368300"/>
          </a:xfrm>
          <a:prstGeom prst="rect">
            <a:avLst/>
          </a:prstGeom>
          <a:noFill/>
        </p:spPr>
        <p:txBody>
          <a:bodyPr wrap="square" rtlCol="0">
            <a:spAutoFit/>
          </a:bodyPr>
          <a:p>
            <a:r>
              <a:rPr lang="en-US" altLang="en-US">
                <a:latin typeface="Kalimati" panose="00000400000000000000" charset="0"/>
                <a:cs typeface="Kalimati" panose="00000400000000000000" charset="0"/>
              </a:rPr>
              <a:t>आखा शिविर</a:t>
            </a:r>
            <a:r>
              <a:rPr lang="en-US" altLang="en-US"/>
              <a:t> </a:t>
            </a:r>
            <a:endParaRPr lang="en-US"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oup of men standing in front of a building&#10;&#10;Description automatically generated"/>
          <p:cNvPicPr>
            <a:picLocks noGrp="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1013552" y="352540"/>
            <a:ext cx="9937214" cy="614033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oup of men standing in front of a building&#10;&#10;Description automatically generated"/>
          <p:cNvPicPr>
            <a:picLocks noGrp="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826135" y="941705"/>
            <a:ext cx="10620375" cy="5551170"/>
          </a:xfrm>
          <a:prstGeom prst="rect">
            <a:avLst/>
          </a:prstGeom>
          <a:noFill/>
          <a:ln>
            <a:noFill/>
          </a:ln>
        </p:spPr>
      </p:pic>
      <p:sp>
        <p:nvSpPr>
          <p:cNvPr id="2" name="Text Box 1"/>
          <p:cNvSpPr txBox="1"/>
          <p:nvPr/>
        </p:nvSpPr>
        <p:spPr>
          <a:xfrm>
            <a:off x="4961255" y="597535"/>
            <a:ext cx="2954020" cy="368300"/>
          </a:xfrm>
          <a:prstGeom prst="rect">
            <a:avLst/>
          </a:prstGeom>
          <a:noFill/>
        </p:spPr>
        <p:txBody>
          <a:bodyPr wrap="square" rtlCol="0">
            <a:spAutoFit/>
          </a:bodyPr>
          <a:p>
            <a:r>
              <a:rPr lang="en-US" altLang="en-US">
                <a:latin typeface="Kalimati" panose="00000400000000000000" charset="0"/>
                <a:cs typeface="Kalimati" panose="00000400000000000000" charset="0"/>
              </a:rPr>
              <a:t>धनगडी न पा भवन</a:t>
            </a:r>
            <a:endParaRPr lang="en-US" altLang="en-US">
              <a:latin typeface="Kalimati" panose="00000400000000000000" charset="0"/>
              <a:cs typeface="Kalimati" panose="00000400000000000000"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oup of people kneeling in a field&#10;&#10;Description automatically generated"/>
          <p:cNvPicPr>
            <a:picLocks noGrp="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561860" y="473725"/>
            <a:ext cx="10950767" cy="5916058"/>
          </a:xfrm>
          <a:prstGeom prst="rect">
            <a:avLst/>
          </a:prstGeom>
          <a:noFill/>
          <a:ln>
            <a:noFill/>
          </a:ln>
        </p:spPr>
      </p:pic>
      <p:sp>
        <p:nvSpPr>
          <p:cNvPr id="2" name="Text Box 1"/>
          <p:cNvSpPr txBox="1"/>
          <p:nvPr/>
        </p:nvSpPr>
        <p:spPr>
          <a:xfrm>
            <a:off x="4046855" y="509270"/>
            <a:ext cx="3639820" cy="368300"/>
          </a:xfrm>
          <a:prstGeom prst="rect">
            <a:avLst/>
          </a:prstGeom>
          <a:noFill/>
        </p:spPr>
        <p:txBody>
          <a:bodyPr wrap="square" rtlCol="0">
            <a:spAutoFit/>
          </a:bodyPr>
          <a:p>
            <a:r>
              <a:rPr lang="en-US" altLang="en-US">
                <a:latin typeface="Kalimati" panose="00000400000000000000" charset="0"/>
                <a:cs typeface="Kalimati" panose="00000400000000000000" charset="0"/>
              </a:rPr>
              <a:t>गोरखाको सिरानचोक बिद्यालय</a:t>
            </a:r>
            <a:endParaRPr lang="en-US" altLang="en-US">
              <a:latin typeface="Kalimati" panose="00000400000000000000" charset="0"/>
              <a:cs typeface="Kalimati" panose="00000400000000000000"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oup of people standing around a pile of sticks&#10;&#10;Description automatically generated"/>
          <p:cNvPicPr>
            <a:picLocks noGrp="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013552" y="683046"/>
            <a:ext cx="9860096" cy="549391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group of men standing in front of a building&#10;&#10;Description automatically generated"/>
          <p:cNvPicPr>
            <a:picLocks noGrp="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1057619" y="495759"/>
            <a:ext cx="10168569" cy="5681204"/>
          </a:xfrm>
          <a:prstGeom prst="rect">
            <a:avLst/>
          </a:prstGeom>
          <a:noFill/>
          <a:ln>
            <a:noFill/>
          </a:ln>
        </p:spPr>
      </p:pic>
      <p:sp>
        <p:nvSpPr>
          <p:cNvPr id="2" name="Text Box 1"/>
          <p:cNvSpPr txBox="1"/>
          <p:nvPr/>
        </p:nvSpPr>
        <p:spPr>
          <a:xfrm>
            <a:off x="5494655" y="2290445"/>
            <a:ext cx="1955800" cy="241935"/>
          </a:xfrm>
          <a:prstGeom prst="rect">
            <a:avLst/>
          </a:prstGeom>
          <a:noFill/>
        </p:spPr>
        <p:txBody>
          <a:bodyPr wrap="square" rtlCol="0">
            <a:noAutofit/>
          </a:bodyPr>
          <a:p>
            <a:r>
              <a:rPr lang="en-US" altLang="en-US"/>
              <a:t>ममम[[[]]]]</a:t>
            </a:r>
            <a:endParaRPr lang="en-US"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pPr algn="ctr"/>
            <a:r>
              <a:rPr lang="en-US" altLang="en-US" sz="2000"/>
              <a:t>रागा बितरण सम्बन्धी</a:t>
            </a:r>
            <a:endParaRPr lang="en-US" altLang="en-US" sz="2000"/>
          </a:p>
        </p:txBody>
      </p:sp>
      <p:sp>
        <p:nvSpPr>
          <p:cNvPr id="3" name="Content Placeholder 2"/>
          <p:cNvSpPr>
            <a:spLocks noGrp="1"/>
          </p:cNvSpPr>
          <p:nvPr>
            <p:ph idx="1"/>
          </p:nvPr>
        </p:nvSpPr>
        <p:spPr/>
        <p:txBody>
          <a:bodyPr/>
          <a:p>
            <a:endParaRPr lang="en-US"/>
          </a:p>
        </p:txBody>
      </p:sp>
      <p:pic>
        <p:nvPicPr>
          <p:cNvPr id="1026" name="Picture 2" descr="C:\Users\khali\OneDrive\Desktop\اضحية\حرمين\WhatsApp Image 2024-06-17 at 2.10.03 PM.jpeg"/>
          <p:cNvPicPr>
            <a:picLocks noChangeAspect="1" noChangeArrowheads="1"/>
          </p:cNvPicPr>
          <p:nvPr/>
        </p:nvPicPr>
        <p:blipFill>
          <a:blip r:embed="rId1"/>
          <a:srcRect/>
          <a:stretch>
            <a:fillRect/>
          </a:stretch>
        </p:blipFill>
        <p:spPr>
          <a:xfrm>
            <a:off x="838200" y="1690370"/>
            <a:ext cx="9864090" cy="4626610"/>
          </a:xfrm>
          <a:prstGeom prst="roundRect">
            <a:avLst>
              <a:gd name="adj" fmla="val 4167"/>
            </a:avLst>
          </a:prstGeom>
          <a:solidFill>
            <a:srgbClr val="FFFFFF"/>
          </a:solidFill>
          <a:ln w="76200" cap="sq">
            <a:solidFill>
              <a:srgbClr val="EAEAEA"/>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1" cstate="print">
            <a:extLst>
              <a:ext uri="{28A0092B-C50C-407E-A947-70E740481C1C}">
                <a14:useLocalDpi xmlns:a14="http://schemas.microsoft.com/office/drawing/2010/main" val="0"/>
              </a:ext>
            </a:extLst>
          </a:blip>
          <a:srcRect/>
          <a:stretch>
            <a:fillRect/>
          </a:stretch>
        </p:blipFill>
        <p:spPr bwMode="auto">
          <a:xfrm>
            <a:off x="991518" y="561860"/>
            <a:ext cx="10102468" cy="5615103"/>
          </a:xfrm>
          <a:prstGeom prst="rect">
            <a:avLst/>
          </a:prstGeom>
          <a:noFill/>
          <a:ln>
            <a:noFill/>
          </a:ln>
        </p:spPr>
      </p:pic>
      <p:sp>
        <p:nvSpPr>
          <p:cNvPr id="2" name="Text Box 1"/>
          <p:cNvSpPr txBox="1"/>
          <p:nvPr/>
        </p:nvSpPr>
        <p:spPr>
          <a:xfrm>
            <a:off x="5031740" y="368935"/>
            <a:ext cx="4064000" cy="368300"/>
          </a:xfrm>
          <a:prstGeom prst="rect">
            <a:avLst/>
          </a:prstGeom>
          <a:noFill/>
        </p:spPr>
        <p:txBody>
          <a:bodyPr wrap="square" rtlCol="0">
            <a:spAutoFit/>
          </a:bodyPr>
          <a:p>
            <a:r>
              <a:rPr lang="en-US" altLang="en-US"/>
              <a:t>ललितपुरको गोदामचौरमा</a:t>
            </a:r>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557" y="225847"/>
            <a:ext cx="11391441" cy="1030077"/>
          </a:xfrm>
        </p:spPr>
        <p:txBody>
          <a:bodyPr>
            <a:normAutofit/>
          </a:bodyPr>
          <a:lstStyle/>
          <a:p>
            <a:pPr algn="ctr"/>
            <a:r>
              <a:rPr lang="en-US" sz="2800" b="1" dirty="0">
                <a:solidFill>
                  <a:srgbClr val="0070C0"/>
                </a:solidFill>
                <a:cs typeface="Kalimati" panose="00000400000000000000" pitchFamily="2"/>
              </a:rPr>
              <a:t>परियोजना सञ्चालन गर्ने संस्था/कम्पनीको संक्षिप्त परिचय</a:t>
            </a:r>
            <a:endParaRPr lang="en-US" sz="2800" b="1" dirty="0">
              <a:solidFill>
                <a:srgbClr val="0070C0"/>
              </a:solidFill>
              <a:cs typeface="Kalimati" panose="00000400000000000000" pitchFamily="2"/>
            </a:endParaRPr>
          </a:p>
        </p:txBody>
      </p:sp>
      <p:sp>
        <p:nvSpPr>
          <p:cNvPr id="3" name="Content Placeholder 2"/>
          <p:cNvSpPr>
            <a:spLocks noGrp="1"/>
          </p:cNvSpPr>
          <p:nvPr>
            <p:ph idx="1"/>
          </p:nvPr>
        </p:nvSpPr>
        <p:spPr>
          <a:xfrm>
            <a:off x="253388" y="1255924"/>
            <a:ext cx="11710930" cy="5376229"/>
          </a:xfrm>
        </p:spPr>
        <p:txBody>
          <a:bodyPr>
            <a:normAutofit fontScale="60000"/>
          </a:bodyPr>
          <a:lstStyle/>
          <a:p>
            <a:pPr marL="0" indent="0" fontAlgn="auto">
              <a:lnSpc>
                <a:spcPct val="150000"/>
              </a:lnSpc>
              <a:buFont typeface="Wingdings" panose="05000000000000000000" charset="0"/>
              <a:buNone/>
            </a:pPr>
            <a:r>
              <a:rPr lang="en-US" sz="3300" b="1" dirty="0">
                <a:cs typeface="Kalimati" panose="00000400000000000000" pitchFamily="2"/>
              </a:rPr>
              <a:t>संस्थाको नाम/ठेगाना</a:t>
            </a:r>
            <a:r>
              <a:rPr lang="en-US" sz="3300" dirty="0">
                <a:cs typeface="Kalimati" panose="00000400000000000000" pitchFamily="2"/>
              </a:rPr>
              <a:t> : मानवीय कल्याणकारी फाउण्डेशन नेपाल</a:t>
            </a:r>
            <a:endParaRPr lang="en-US" sz="3300" dirty="0">
              <a:cs typeface="Kalimati" panose="00000400000000000000" pitchFamily="2"/>
            </a:endParaRPr>
          </a:p>
          <a:p>
            <a:pPr marL="0" indent="0" fontAlgn="auto">
              <a:lnSpc>
                <a:spcPct val="150000"/>
              </a:lnSpc>
              <a:buFont typeface="Wingdings" panose="05000000000000000000" charset="0"/>
              <a:buNone/>
            </a:pPr>
            <a:r>
              <a:rPr lang="en-US" sz="3300" dirty="0">
                <a:cs typeface="Kalimati" panose="00000400000000000000" pitchFamily="2"/>
              </a:rPr>
              <a:t>   तारकेश्वर ७ काठमाडौं</a:t>
            </a:r>
            <a:endParaRPr lang="en-US" sz="3300" dirty="0">
              <a:cs typeface="Kalimati" panose="00000400000000000000" pitchFamily="2"/>
            </a:endParaRPr>
          </a:p>
          <a:p>
            <a:pPr marL="0" indent="0" fontAlgn="auto">
              <a:lnSpc>
                <a:spcPct val="150000"/>
              </a:lnSpc>
              <a:buFont typeface="Wingdings" panose="05000000000000000000" charset="0"/>
              <a:buNone/>
            </a:pPr>
            <a:r>
              <a:rPr lang="en-US" sz="3300" b="1" dirty="0">
                <a:cs typeface="Kalimati" panose="00000400000000000000" pitchFamily="2"/>
              </a:rPr>
              <a:t>संस्थाको मुख्य उद्देश्यहरू</a:t>
            </a:r>
            <a:endParaRPr lang="en-US" sz="3300" dirty="0">
              <a:cs typeface="Kalimati" panose="00000400000000000000" pitchFamily="2"/>
            </a:endParaRPr>
          </a:p>
          <a:p>
            <a:pPr marR="0" lvl="0" algn="just" fontAlgn="auto">
              <a:lnSpc>
                <a:spcPct val="150000"/>
              </a:lnSpc>
              <a:spcBef>
                <a:spcPts val="0"/>
              </a:spcBef>
              <a:spcAft>
                <a:spcPts val="0"/>
              </a:spcAft>
              <a:buFont typeface="Wingdings" panose="05000000000000000000" charset="0"/>
              <a:buChar char="Ø"/>
            </a:pPr>
            <a:r>
              <a:rPr lang="en-US" sz="3300" dirty="0">
                <a:effectLst/>
                <a:latin typeface="Calibri" panose="020F0502020204030204" pitchFamily="34" charset="0"/>
                <a:ea typeface="Calibri" panose="020F0502020204030204" pitchFamily="34" charset="0"/>
                <a:cs typeface="Kalimati" panose="00000400000000000000" pitchFamily="2"/>
              </a:rPr>
              <a:t>गरिवी निवारण विभिन्न पिछडिएका बर्गहरूको हकहितको लागि विभिन्न किसिमका कार्यक्रमहरू सञ्चालन गरी सो वर्गलाइ सेवा पुर्याउने कार्यहरू गर्ने गराउने</a:t>
            </a:r>
            <a:endParaRPr lang="en-US" sz="3300" dirty="0">
              <a:effectLst/>
              <a:latin typeface="Calibri" panose="020F0502020204030204" pitchFamily="34" charset="0"/>
              <a:ea typeface="Calibri" panose="020F0502020204030204" pitchFamily="34" charset="0"/>
              <a:cs typeface="Mangal" panose="02040503050203030202" pitchFamily="18" charset="0"/>
            </a:endParaRPr>
          </a:p>
          <a:p>
            <a:pPr marR="0" lvl="0" algn="just" fontAlgn="auto">
              <a:lnSpc>
                <a:spcPct val="150000"/>
              </a:lnSpc>
              <a:spcBef>
                <a:spcPts val="0"/>
              </a:spcBef>
              <a:spcAft>
                <a:spcPts val="0"/>
              </a:spcAft>
              <a:buFont typeface="Wingdings" panose="05000000000000000000" charset="0"/>
              <a:buChar char="Ø"/>
            </a:pPr>
            <a:r>
              <a:rPr lang="en-US" sz="3300" dirty="0">
                <a:effectLst/>
                <a:latin typeface="Calibri" panose="020F0502020204030204" pitchFamily="34" charset="0"/>
                <a:ea typeface="Calibri" panose="020F0502020204030204" pitchFamily="34" charset="0"/>
                <a:cs typeface="Kalimati" panose="00000400000000000000" pitchFamily="2"/>
              </a:rPr>
              <a:t>गरिब तथा असहायहरूलाइ निशुल्क औषधि पठन पाठन तथा आवासको व्यवस्था गर्ने गराउने</a:t>
            </a:r>
            <a:endParaRPr lang="en-US" sz="3300" dirty="0">
              <a:effectLst/>
              <a:latin typeface="Calibri" panose="020F0502020204030204" pitchFamily="34" charset="0"/>
              <a:ea typeface="Calibri" panose="020F0502020204030204" pitchFamily="34" charset="0"/>
              <a:cs typeface="Mangal" panose="02040503050203030202" pitchFamily="18" charset="0"/>
            </a:endParaRPr>
          </a:p>
          <a:p>
            <a:pPr marR="0" lvl="0" algn="just" fontAlgn="auto">
              <a:lnSpc>
                <a:spcPct val="150000"/>
              </a:lnSpc>
              <a:spcBef>
                <a:spcPts val="0"/>
              </a:spcBef>
              <a:spcAft>
                <a:spcPts val="0"/>
              </a:spcAft>
              <a:buFont typeface="Wingdings" panose="05000000000000000000" charset="0"/>
              <a:buChar char="Ø"/>
            </a:pPr>
            <a:r>
              <a:rPr lang="en-US" sz="3300" dirty="0">
                <a:effectLst/>
                <a:latin typeface="Calibri" panose="020F0502020204030204" pitchFamily="34" charset="0"/>
                <a:ea typeface="Calibri" panose="020F0502020204030204" pitchFamily="34" charset="0"/>
                <a:cs typeface="Kalimati" panose="00000400000000000000" pitchFamily="2"/>
              </a:rPr>
              <a:t>खेलकुद सामग्रीहरू सहित खेल प्रेमीहरूका लागि विभिन्न राष्ट्रिय तथा अन्तर्राष्ट्रिय प्रतियोगितामा समावेश गर्ने गराउने</a:t>
            </a:r>
            <a:endParaRPr lang="en-US" sz="3300" dirty="0">
              <a:effectLst/>
              <a:latin typeface="Calibri" panose="020F0502020204030204" pitchFamily="34" charset="0"/>
              <a:ea typeface="Calibri" panose="020F0502020204030204" pitchFamily="34" charset="0"/>
              <a:cs typeface="Mangal" panose="02040503050203030202" pitchFamily="18" charset="0"/>
            </a:endParaRPr>
          </a:p>
          <a:p>
            <a:pPr marR="0" lvl="0" algn="just" fontAlgn="auto">
              <a:lnSpc>
                <a:spcPct val="150000"/>
              </a:lnSpc>
              <a:spcBef>
                <a:spcPts val="0"/>
              </a:spcBef>
              <a:spcAft>
                <a:spcPts val="0"/>
              </a:spcAft>
              <a:buFont typeface="Wingdings" panose="05000000000000000000" charset="0"/>
              <a:buChar char="Ø"/>
            </a:pPr>
            <a:r>
              <a:rPr lang="en-US" sz="3300" dirty="0">
                <a:effectLst/>
                <a:latin typeface="Calibri" panose="020F0502020204030204" pitchFamily="34" charset="0"/>
                <a:ea typeface="Calibri" panose="020F0502020204030204" pitchFamily="34" charset="0"/>
                <a:cs typeface="Kalimati" panose="00000400000000000000" pitchFamily="2"/>
              </a:rPr>
              <a:t>अशिक्षित रहेको गाउँगाउँमा शैक्षिक चेतनाद्वारा विकास गर्न जागरणको अभियान चलाउँने ।</a:t>
            </a:r>
            <a:endParaRPr lang="en-US" sz="3300" dirty="0">
              <a:latin typeface="Calibri" panose="020F0502020204030204" pitchFamily="34" charset="0"/>
              <a:ea typeface="Calibri" panose="020F0502020204030204" pitchFamily="34" charset="0"/>
              <a:cs typeface="Mangal" panose="02040503050203030202" pitchFamily="18" charset="0"/>
            </a:endParaRPr>
          </a:p>
          <a:p>
            <a:pPr marR="0" lvl="0" algn="just" fontAlgn="auto">
              <a:lnSpc>
                <a:spcPct val="150000"/>
              </a:lnSpc>
              <a:spcBef>
                <a:spcPts val="0"/>
              </a:spcBef>
              <a:spcAft>
                <a:spcPts val="0"/>
              </a:spcAft>
              <a:buFont typeface="Wingdings" panose="05000000000000000000" charset="0"/>
              <a:buChar char="Ø"/>
            </a:pPr>
            <a:r>
              <a:rPr lang="en-US" sz="3300" dirty="0">
                <a:effectLst/>
                <a:latin typeface="Calibri" panose="020F0502020204030204" pitchFamily="34" charset="0"/>
                <a:ea typeface="Calibri" panose="020F0502020204030204" pitchFamily="34" charset="0"/>
                <a:cs typeface="Kalimati" panose="00000400000000000000" pitchFamily="2"/>
              </a:rPr>
              <a:t>निम्न आयस्रोत भएका श्रमिक मजदुर लगायत पिछडिएका विभिन्न जातजातीका बालबालिकाको लागि शिक्षाको व्यवस्था गर्ने गराउने आदि ।</a:t>
            </a:r>
            <a:endParaRPr lang="en-US" sz="3300" dirty="0">
              <a:cs typeface="Kalimati" panose="00000400000000000000" pitchFamily="2"/>
            </a:endParaRPr>
          </a:p>
          <a:p>
            <a:pPr marL="457200" lvl="1" indent="0">
              <a:buNone/>
            </a:pPr>
            <a:r>
              <a:rPr lang="en-US" dirty="0">
                <a:cs typeface="Kalimati" panose="00000400000000000000" pitchFamily="2"/>
              </a:rPr>
              <a:t> </a:t>
            </a:r>
            <a:endParaRPr lang="en-US" dirty="0">
              <a:cs typeface="Kalimati" panose="00000400000000000000" pitchFamily="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8800" dirty="0">
              <a:solidFill>
                <a:srgbClr val="FF0000"/>
              </a:solidFill>
              <a:cs typeface="Kalimati" panose="00000400000000000000" pitchFamily="2"/>
            </a:endParaRPr>
          </a:p>
          <a:p>
            <a:pPr marL="0" indent="0" algn="ctr">
              <a:buNone/>
            </a:pPr>
            <a:r>
              <a:rPr lang="en-US" sz="8800" dirty="0">
                <a:solidFill>
                  <a:srgbClr val="FF0000"/>
                </a:solidFill>
                <a:cs typeface="Kalimati" panose="00000400000000000000" pitchFamily="2"/>
              </a:rPr>
              <a:t>धन्यवाद </a:t>
            </a:r>
            <a:r>
              <a:rPr lang="en-US" sz="8800" dirty="0">
                <a:solidFill>
                  <a:srgbClr val="FF0000"/>
                </a:solidFill>
                <a:cs typeface="Kalimati" panose="00000400000000000000" pitchFamily="2"/>
              </a:rPr>
              <a:t>!</a:t>
            </a:r>
            <a:endParaRPr lang="en-US" sz="8800" dirty="0">
              <a:solidFill>
                <a:srgbClr val="FF0000"/>
              </a:solidFill>
              <a:cs typeface="Kalimati" panose="00000400000000000000" pitchFamily="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354" y="231354"/>
            <a:ext cx="11777031" cy="6422833"/>
          </a:xfrm>
        </p:spPr>
        <p:txBody>
          <a:bodyPr>
            <a:noAutofit/>
          </a:bodyPr>
          <a:lstStyle/>
          <a:p>
            <a:pPr marR="0" lvl="0" algn="just" fontAlgn="auto">
              <a:lnSpc>
                <a:spcPct val="150000"/>
              </a:lnSpc>
              <a:spcBef>
                <a:spcPts val="0"/>
              </a:spcBef>
              <a:spcAft>
                <a:spcPts val="0"/>
              </a:spcAft>
              <a:buFont typeface="Wingdings" panose="05000000000000000000" charset="0"/>
              <a:buChar char="Ø"/>
            </a:pPr>
            <a:r>
              <a:rPr lang="en-US" sz="2400" dirty="0">
                <a:effectLst/>
                <a:latin typeface="Calibri" panose="020F0502020204030204" pitchFamily="34" charset="0"/>
                <a:ea typeface="Calibri" panose="020F0502020204030204" pitchFamily="34" charset="0"/>
                <a:cs typeface="Kalimati" panose="00000400000000000000" pitchFamily="2"/>
              </a:rPr>
              <a:t>टुहुरा असहाय बालबालिकाको लागि उचित शिक्षा आधारभूत आवश्यकता परिपुर्तिको निम्ति लागि पर्ने ।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R="0" lvl="0" algn="just" fontAlgn="auto">
              <a:lnSpc>
                <a:spcPct val="150000"/>
              </a:lnSpc>
              <a:spcBef>
                <a:spcPts val="0"/>
              </a:spcBef>
              <a:spcAft>
                <a:spcPts val="0"/>
              </a:spcAft>
              <a:buFont typeface="Wingdings" panose="05000000000000000000" charset="0"/>
              <a:buChar char="Ø"/>
            </a:pPr>
            <a:r>
              <a:rPr lang="en-US" sz="2400" dirty="0">
                <a:effectLst/>
                <a:latin typeface="Calibri" panose="020F0502020204030204" pitchFamily="34" charset="0"/>
                <a:ea typeface="Calibri" panose="020F0502020204030204" pitchFamily="34" charset="0"/>
                <a:cs typeface="Kalimati" panose="00000400000000000000" pitchFamily="2"/>
              </a:rPr>
              <a:t>कृषि सम्बन्धी विभिन्न कार्यक्रम ल्याइ कृषिक्षेत्रको विकास गर्ने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R="0" lvl="0" algn="just" fontAlgn="auto">
              <a:lnSpc>
                <a:spcPct val="150000"/>
              </a:lnSpc>
              <a:spcBef>
                <a:spcPts val="0"/>
              </a:spcBef>
              <a:spcAft>
                <a:spcPts val="0"/>
              </a:spcAft>
              <a:buFont typeface="Wingdings" panose="05000000000000000000" charset="0"/>
              <a:buChar char="Ø"/>
            </a:pPr>
            <a:r>
              <a:rPr lang="en-US" sz="2400" dirty="0">
                <a:effectLst/>
                <a:latin typeface="Calibri" panose="020F0502020204030204" pitchFamily="34" charset="0"/>
                <a:ea typeface="Calibri" panose="020F0502020204030204" pitchFamily="34" charset="0"/>
                <a:cs typeface="Kalimati" panose="00000400000000000000" pitchFamily="2"/>
              </a:rPr>
              <a:t>समाजमा रहेका उत्पिडित महिला जातजातीहरूको लागि आवश्यकता अनुसार राहतको व्यवस्था गर्ने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R="0" lvl="0" algn="just" fontAlgn="auto">
              <a:lnSpc>
                <a:spcPct val="150000"/>
              </a:lnSpc>
              <a:spcBef>
                <a:spcPts val="0"/>
              </a:spcBef>
              <a:spcAft>
                <a:spcPts val="0"/>
              </a:spcAft>
              <a:buFont typeface="Wingdings" panose="05000000000000000000" charset="0"/>
              <a:buChar char="Ø"/>
            </a:pPr>
            <a:r>
              <a:rPr lang="en-US" sz="2400" dirty="0">
                <a:effectLst/>
                <a:latin typeface="Calibri" panose="020F0502020204030204" pitchFamily="34" charset="0"/>
                <a:ea typeface="Calibri" panose="020F0502020204030204" pitchFamily="34" charset="0"/>
                <a:cs typeface="Kalimati" panose="00000400000000000000" pitchFamily="2"/>
              </a:rPr>
              <a:t>विद</a:t>
            </a:r>
            <a:r>
              <a:rPr lang="en-US" sz="2400" dirty="0">
                <a:effectLst/>
                <a:latin typeface="Kalimati" panose="00000400000000000000" charset="0"/>
                <a:ea typeface="Calibri" panose="020F0502020204030204" pitchFamily="34" charset="0"/>
                <a:cs typeface="Kalimati" panose="00000400000000000000" charset="0"/>
              </a:rPr>
              <a:t>्यालयमा प</a:t>
            </a:r>
            <a:r>
              <a:rPr lang="en-US" sz="2400" dirty="0">
                <a:effectLst/>
                <a:latin typeface="Calibri" panose="020F0502020204030204" pitchFamily="34" charset="0"/>
                <a:ea typeface="Calibri" panose="020F0502020204030204" pitchFamily="34" charset="0"/>
                <a:cs typeface="Kalimati" panose="00000400000000000000" pitchFamily="2"/>
              </a:rPr>
              <a:t>ुस्तकालयको व्यवस्था छात्रबृत्तिको व्यवस्था गर्ने । बालबालिकालाइ बातावरण सम्बन्धी जनचेतना गराइ सामाजिक कार्यमा लाग्नका लागि अभिप्रेरित गर्ने गराउने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R="0" lvl="0" algn="just" fontAlgn="auto">
              <a:lnSpc>
                <a:spcPct val="150000"/>
              </a:lnSpc>
              <a:spcBef>
                <a:spcPts val="0"/>
              </a:spcBef>
              <a:spcAft>
                <a:spcPts val="0"/>
              </a:spcAft>
              <a:buFont typeface="Wingdings" panose="05000000000000000000" charset="0"/>
              <a:buChar char="Ø"/>
            </a:pPr>
            <a:r>
              <a:rPr lang="en-US" sz="2400" dirty="0">
                <a:effectLst/>
                <a:latin typeface="Calibri" panose="020F0502020204030204" pitchFamily="34" charset="0"/>
                <a:ea typeface="Calibri" panose="020F0502020204030204" pitchFamily="34" charset="0"/>
                <a:cs typeface="Kalimati" panose="00000400000000000000" pitchFamily="2"/>
              </a:rPr>
              <a:t>इश्लाम धर्म सम्बन्धी ज्ञान दिन मस्जिद इश्लामिक शैक्षिक संस्था निर्माण गरी सञ्चालन गर्ने साथै सबै धार्मिक र जातीय सम्प्रदायवीच भेदभाव अन्त्य गरी आपसी मेलमिलाप  र भाइचाराको सम्बन्ध स्थापित गर्ने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R="0" lvl="0" algn="just" fontAlgn="auto">
              <a:lnSpc>
                <a:spcPct val="150000"/>
              </a:lnSpc>
              <a:spcBef>
                <a:spcPts val="0"/>
              </a:spcBef>
              <a:spcAft>
                <a:spcPts val="0"/>
              </a:spcAft>
              <a:buFont typeface="Wingdings" panose="05000000000000000000" charset="0"/>
              <a:buChar char="Ø"/>
            </a:pPr>
            <a:r>
              <a:rPr lang="en-US" sz="2400" dirty="0">
                <a:effectLst/>
                <a:latin typeface="Calibri" panose="020F0502020204030204" pitchFamily="34" charset="0"/>
                <a:ea typeface="Calibri" panose="020F0502020204030204" pitchFamily="34" charset="0"/>
                <a:cs typeface="Kalimati" panose="00000400000000000000" pitchFamily="2"/>
              </a:rPr>
              <a:t>विद्यालय र मदर्शा सञ्चालनको लागि जग्गा जमि खरिद गर्ने गराउने तथा भवन निर्माणको लागि सहयोगगर्ने गराउने</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marR="0" lvl="0" algn="just" fontAlgn="auto">
              <a:lnSpc>
                <a:spcPct val="150000"/>
              </a:lnSpc>
              <a:spcBef>
                <a:spcPts val="0"/>
              </a:spcBef>
              <a:spcAft>
                <a:spcPts val="0"/>
              </a:spcAft>
              <a:buFont typeface="Wingdings" panose="05000000000000000000" charset="0"/>
              <a:buChar char="Ø"/>
            </a:pPr>
            <a:r>
              <a:rPr lang="en-US" sz="2400" dirty="0">
                <a:effectLst/>
                <a:latin typeface="Calibri" panose="020F0502020204030204" pitchFamily="34" charset="0"/>
                <a:ea typeface="Calibri" panose="020F0502020204030204" pitchFamily="34" charset="0"/>
                <a:cs typeface="Kalimati" panose="00000400000000000000" pitchFamily="2"/>
              </a:rPr>
              <a:t>दीर्घरोगीहरूको लागि औषधि उपचारमा सहयोग गर्ने गराउने हेल्थक्याम्प आँखा शिविर सञ्चालन नाककान घाँटी सम्बन्धी चेकजाँच गर्ने गराउने ।</a:t>
            </a:r>
            <a:endParaRPr lang="en-US" sz="2400" dirty="0">
              <a:effectLst/>
              <a:latin typeface="Calibri" panose="020F0502020204030204" pitchFamily="34" charset="0"/>
              <a:ea typeface="Calibri" panose="020F0502020204030204" pitchFamily="34" charset="0"/>
              <a:cs typeface="Mangal" panose="02040503050203030202" pitchFamily="18" charset="0"/>
            </a:endParaRPr>
          </a:p>
          <a:p>
            <a:pPr>
              <a:buFont typeface="Wingdings" panose="05000000000000000000" charset="0"/>
              <a:buChar char="Ø"/>
            </a:pPr>
            <a:endParaRPr lang="en-US" sz="2400" dirty="0">
              <a:effectLst/>
              <a:latin typeface="Calibri" panose="020F0502020204030204" pitchFamily="34" charset="0"/>
              <a:ea typeface="Calibri" panose="020F0502020204030204" pitchFamily="34" charset="0"/>
              <a:cs typeface="Mangal" panose="02040503050203030202"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253" y="451692"/>
            <a:ext cx="11810082" cy="6048260"/>
          </a:xfrm>
        </p:spPr>
        <p:txBody>
          <a:bodyPr>
            <a:noAutofit/>
          </a:bodyPr>
          <a:lstStyle/>
          <a:p>
            <a:pPr fontAlgn="auto">
              <a:lnSpc>
                <a:spcPct val="150000"/>
              </a:lnSpc>
            </a:pPr>
            <a:r>
              <a:rPr lang="en-US" sz="1900" b="1" dirty="0">
                <a:cs typeface="Kalimati" panose="00000400000000000000" pitchFamily="2"/>
              </a:rPr>
              <a:t>परियोजनाहरूको नाम</a:t>
            </a:r>
            <a:endParaRPr lang="en-US" sz="1900" b="1" dirty="0">
              <a:cs typeface="Kalimati" panose="00000400000000000000" pitchFamily="2"/>
            </a:endParaRPr>
          </a:p>
          <a:p>
            <a:pPr marL="457200" lvl="1" indent="0" fontAlgn="auto">
              <a:lnSpc>
                <a:spcPct val="150000"/>
              </a:lnSpc>
              <a:buNone/>
            </a:pPr>
            <a:r>
              <a:rPr lang="en-US" sz="1900" dirty="0">
                <a:effectLst/>
                <a:cs typeface="Kalimati" panose="00000400000000000000" pitchFamily="2"/>
              </a:rPr>
              <a:t>१. खाद्य सामग्री वितरण, (पर्सा सुनसरी र ललितपुर)</a:t>
            </a:r>
            <a:endParaRPr lang="en-US" sz="1900" dirty="0">
              <a:effectLst/>
              <a:cs typeface="Kalimati" panose="00000400000000000000" pitchFamily="2"/>
            </a:endParaRPr>
          </a:p>
          <a:p>
            <a:pPr marL="457200" lvl="1" indent="0" fontAlgn="auto">
              <a:lnSpc>
                <a:spcPct val="150000"/>
              </a:lnSpc>
              <a:buNone/>
            </a:pPr>
            <a:r>
              <a:rPr lang="en-US" sz="1900" dirty="0">
                <a:effectLst/>
                <a:cs typeface="Kalimati" panose="00000400000000000000" pitchFamily="2"/>
              </a:rPr>
              <a:t>२. इम्पाउरिङ रूरल आइ क्लिनिक अफ नेपाल अप्थाल्मिक इक्यूपमेण्ट इन आउटरिच माइक्रो सर्जिकल आइ क्लिनिक, (सिरहा धनगढीमाइ नगरपालिका)</a:t>
            </a:r>
            <a:endParaRPr lang="en-US" sz="1900" dirty="0">
              <a:effectLst/>
              <a:cs typeface="Kalimati" panose="00000400000000000000" pitchFamily="2"/>
            </a:endParaRPr>
          </a:p>
          <a:p>
            <a:pPr marL="457200" lvl="1" indent="0" fontAlgn="auto">
              <a:lnSpc>
                <a:spcPct val="150000"/>
              </a:lnSpc>
              <a:buNone/>
            </a:pPr>
            <a:r>
              <a:rPr lang="en-US" sz="1900" dirty="0">
                <a:effectLst/>
                <a:cs typeface="Kalimati" panose="00000400000000000000" pitchFamily="2"/>
              </a:rPr>
              <a:t>३. न्यून आय भएका परिवारहरूलाइ आयआर्जनका लागि आर्थिक सहायता </a:t>
            </a:r>
            <a:r>
              <a:rPr lang="en-US" sz="1900" dirty="0">
                <a:cs typeface="Kalimati" panose="00000400000000000000" pitchFamily="2"/>
              </a:rPr>
              <a:t> गोरखा (सिरानचोक)</a:t>
            </a:r>
            <a:r>
              <a:rPr lang="en-US" sz="1900" dirty="0">
                <a:effectLst/>
                <a:cs typeface="Kalimati" panose="00000400000000000000" pitchFamily="2"/>
              </a:rPr>
              <a:t> </a:t>
            </a:r>
            <a:endParaRPr lang="en-US" sz="1900" dirty="0">
              <a:effectLst/>
              <a:cs typeface="Kalimati" panose="00000400000000000000" pitchFamily="2"/>
            </a:endParaRPr>
          </a:p>
          <a:p>
            <a:pPr marL="457200" lvl="1" indent="0" fontAlgn="auto">
              <a:lnSpc>
                <a:spcPct val="150000"/>
              </a:lnSpc>
              <a:buNone/>
            </a:pPr>
            <a:r>
              <a:rPr lang="en-US" sz="1900" dirty="0">
                <a:effectLst/>
                <a:cs typeface="Kalimati" panose="00000400000000000000" pitchFamily="2"/>
              </a:rPr>
              <a:t>४ राँगा वितरण </a:t>
            </a:r>
            <a:r>
              <a:rPr lang="en-US" sz="1900" dirty="0">
                <a:cs typeface="Kalimati" panose="00000400000000000000" pitchFamily="2"/>
              </a:rPr>
              <a:t>(मोरङ सप्तरी सुनसरी पर्सा ललितपुर र काठमाडौं)</a:t>
            </a:r>
            <a:endParaRPr lang="en-US" sz="1900" dirty="0">
              <a:cs typeface="Kalimati" panose="00000400000000000000" pitchFamily="2"/>
            </a:endParaRPr>
          </a:p>
          <a:p>
            <a:pPr fontAlgn="auto">
              <a:lnSpc>
                <a:spcPct val="150000"/>
              </a:lnSpc>
            </a:pPr>
            <a:r>
              <a:rPr lang="en-US" altLang="en-US" sz="1900" b="1" dirty="0">
                <a:cs typeface="Kalimati" panose="00000400000000000000" pitchFamily="2"/>
              </a:rPr>
              <a:t>   </a:t>
            </a:r>
            <a:r>
              <a:rPr lang="en-US" sz="1900" b="1" dirty="0">
                <a:cs typeface="Kalimati" panose="00000400000000000000" pitchFamily="2"/>
              </a:rPr>
              <a:t>परियोजना सञ्चालित जिल्लाहरू :</a:t>
            </a:r>
            <a:endParaRPr lang="en-US" sz="1900" b="1" dirty="0">
              <a:cs typeface="Kalimati" panose="00000400000000000000" pitchFamily="2"/>
            </a:endParaRPr>
          </a:p>
          <a:p>
            <a:pPr lvl="1" fontAlgn="auto">
              <a:lnSpc>
                <a:spcPct val="150000"/>
              </a:lnSpc>
            </a:pPr>
            <a:r>
              <a:rPr lang="en-US" sz="1900" dirty="0">
                <a:cs typeface="Kalimati" panose="00000400000000000000" pitchFamily="2"/>
              </a:rPr>
              <a:t>सुनसरी मोरङ सप्तरी सिरहा पर्सा गोरखा ललितपुर  (७ वटा जिल्लाहरू)</a:t>
            </a:r>
            <a:endParaRPr lang="en-US" sz="1900" dirty="0">
              <a:cs typeface="Kalimati" panose="00000400000000000000" pitchFamily="2"/>
            </a:endParaRPr>
          </a:p>
          <a:p>
            <a:pPr fontAlgn="auto">
              <a:lnSpc>
                <a:spcPct val="150000"/>
              </a:lnSpc>
            </a:pPr>
            <a:r>
              <a:rPr lang="en-US" altLang="en-US" sz="1900" b="1" dirty="0">
                <a:cs typeface="Kalimati" panose="00000400000000000000" pitchFamily="2"/>
              </a:rPr>
              <a:t>     </a:t>
            </a:r>
            <a:r>
              <a:rPr lang="en-US" sz="1900" b="1" dirty="0">
                <a:cs typeface="Kalimati" panose="00000400000000000000" pitchFamily="2"/>
              </a:rPr>
              <a:t>स्थलगत अनुगमन गरिएका जिल्लाहरू </a:t>
            </a:r>
            <a:endParaRPr lang="en-US" sz="1900" b="1" dirty="0">
              <a:cs typeface="Kalimati" panose="00000400000000000000" pitchFamily="2"/>
            </a:endParaRPr>
          </a:p>
          <a:p>
            <a:pPr lvl="1" fontAlgn="auto">
              <a:lnSpc>
                <a:spcPct val="150000"/>
              </a:lnSpc>
            </a:pPr>
            <a:r>
              <a:rPr lang="en-US" sz="1900" dirty="0">
                <a:cs typeface="Kalimati" panose="00000400000000000000" pitchFamily="2"/>
              </a:rPr>
              <a:t>सुनसरी मोरङ सप्तरी सिरहा गोरखा ललितपुर</a:t>
            </a:r>
            <a:endParaRPr lang="en-US" sz="1900" dirty="0">
              <a:cs typeface="Kalimati" panose="00000400000000000000" pitchFamily="2"/>
            </a:endParaRPr>
          </a:p>
          <a:p>
            <a:pPr fontAlgn="auto">
              <a:lnSpc>
                <a:spcPct val="150000"/>
              </a:lnSpc>
            </a:pPr>
            <a:r>
              <a:rPr lang="en-US" altLang="en-US" sz="1900" b="1" dirty="0">
                <a:cs typeface="Kalimati" panose="00000400000000000000" pitchFamily="2"/>
              </a:rPr>
              <a:t>      </a:t>
            </a:r>
            <a:r>
              <a:rPr lang="en-US" sz="1900" b="1" dirty="0">
                <a:cs typeface="Kalimati" panose="00000400000000000000" pitchFamily="2"/>
              </a:rPr>
              <a:t>दातृ निकाय/संस्था</a:t>
            </a:r>
            <a:r>
              <a:rPr lang="en-US" altLang="en-US" sz="1900" b="1" dirty="0">
                <a:cs typeface="Kalimati" panose="00000400000000000000" pitchFamily="2"/>
              </a:rPr>
              <a:t>    </a:t>
            </a:r>
            <a:r>
              <a:rPr lang="en-US" sz="1900" dirty="0">
                <a:cs typeface="Kalimati" panose="00000400000000000000" pitchFamily="2"/>
              </a:rPr>
              <a:t>Ministry of Foreign AFF and International COOPN King Abdullah Al Saud Street </a:t>
            </a:r>
            <a:r>
              <a:rPr lang="en-US" sz="1900" dirty="0" err="1">
                <a:cs typeface="Kalimati" panose="00000400000000000000" pitchFamily="2"/>
              </a:rPr>
              <a:t>Albateen</a:t>
            </a:r>
            <a:r>
              <a:rPr lang="en-US" sz="1900" dirty="0">
                <a:cs typeface="Kalimati" panose="00000400000000000000" pitchFamily="2"/>
              </a:rPr>
              <a:t>  मार्फत </a:t>
            </a:r>
            <a:r>
              <a:rPr lang="en-US" sz="1900" dirty="0" err="1">
                <a:cs typeface="Kalimati" panose="00000400000000000000" pitchFamily="2"/>
              </a:rPr>
              <a:t>Sharja</a:t>
            </a:r>
            <a:r>
              <a:rPr lang="en-US" sz="1900" dirty="0">
                <a:cs typeface="Kalimati" panose="00000400000000000000" pitchFamily="2"/>
              </a:rPr>
              <a:t> Charity International UAE.</a:t>
            </a:r>
            <a:endParaRPr lang="en-US" sz="1900" dirty="0">
              <a:cs typeface="Kalimati" panose="00000400000000000000" pitchFamily="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US" sz="4000" dirty="0">
              <a:cs typeface="Kalimati" panose="00000400000000000000" pitchFamily="2"/>
            </a:endParaRPr>
          </a:p>
          <a:p>
            <a:pPr marL="0" indent="0" algn="ctr">
              <a:buNone/>
            </a:pPr>
            <a:r>
              <a:rPr lang="en-US" sz="4000" dirty="0">
                <a:solidFill>
                  <a:srgbClr val="FF0000"/>
                </a:solidFill>
                <a:cs typeface="Kalimati" panose="00000400000000000000" pitchFamily="2"/>
              </a:rPr>
              <a:t>परियोजना सम्बन्धी विवरण</a:t>
            </a:r>
            <a:endParaRPr lang="en-US" sz="4000" dirty="0">
              <a:solidFill>
                <a:srgbClr val="FF0000"/>
              </a:solidFill>
              <a:cs typeface="Kalimati" panose="00000400000000000000" pitchFamily="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4236" y="253388"/>
          <a:ext cx="11887200" cy="6651981"/>
        </p:xfrm>
        <a:graphic>
          <a:graphicData uri="http://schemas.openxmlformats.org/drawingml/2006/table">
            <a:tbl>
              <a:tblPr firstRow="1" firstCol="1" bandRow="1">
                <a:tableStyleId>{5C22544A-7EE6-4342-B048-85BDC9FD1C3A}</a:tableStyleId>
              </a:tblPr>
              <a:tblGrid>
                <a:gridCol w="623883"/>
                <a:gridCol w="2618081"/>
                <a:gridCol w="1556535"/>
                <a:gridCol w="1295502"/>
                <a:gridCol w="1626551"/>
                <a:gridCol w="1604271"/>
                <a:gridCol w="2562377"/>
              </a:tblGrid>
              <a:tr h="843224">
                <a:tc>
                  <a:txBody>
                    <a:bodyPr/>
                    <a:lstStyle/>
                    <a:p>
                      <a:pPr marL="0" marR="0" algn="ctr">
                        <a:lnSpc>
                          <a:spcPct val="107000"/>
                        </a:lnSpc>
                        <a:spcBef>
                          <a:spcPts val="0"/>
                        </a:spcBef>
                        <a:spcAft>
                          <a:spcPts val="0"/>
                        </a:spcAft>
                      </a:pPr>
                      <a:r>
                        <a:rPr lang="en-US" sz="2000" dirty="0">
                          <a:effectLst/>
                          <a:cs typeface="Kalimati" panose="00000400000000000000" pitchFamily="2"/>
                        </a:rPr>
                        <a:t>क्र सं</a:t>
                      </a:r>
                      <a:endParaRPr lang="en-US" sz="2000" dirty="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gn="ctr">
                        <a:lnSpc>
                          <a:spcPct val="107000"/>
                        </a:lnSpc>
                        <a:spcBef>
                          <a:spcPts val="0"/>
                        </a:spcBef>
                        <a:spcAft>
                          <a:spcPts val="0"/>
                        </a:spcAft>
                      </a:pPr>
                      <a:r>
                        <a:rPr lang="en-US" sz="2000" dirty="0">
                          <a:effectLst/>
                          <a:cs typeface="Kalimati" panose="00000400000000000000" pitchFamily="2"/>
                        </a:rPr>
                        <a:t>परियोजनाको नाम</a:t>
                      </a:r>
                      <a:endParaRPr lang="en-US" sz="2000" dirty="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gn="ctr">
                        <a:lnSpc>
                          <a:spcPct val="107000"/>
                        </a:lnSpc>
                        <a:spcBef>
                          <a:spcPts val="0"/>
                        </a:spcBef>
                        <a:spcAft>
                          <a:spcPts val="0"/>
                        </a:spcAft>
                      </a:pPr>
                      <a:r>
                        <a:rPr lang="en-US" sz="2000" dirty="0">
                          <a:effectLst/>
                          <a:cs typeface="Kalimati" panose="00000400000000000000" pitchFamily="2"/>
                        </a:rPr>
                        <a:t>अवधि</a:t>
                      </a:r>
                      <a:endParaRPr lang="en-US" sz="2000" dirty="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gn="ctr">
                        <a:lnSpc>
                          <a:spcPct val="107000"/>
                        </a:lnSpc>
                        <a:spcBef>
                          <a:spcPts val="0"/>
                        </a:spcBef>
                        <a:spcAft>
                          <a:spcPts val="0"/>
                        </a:spcAft>
                      </a:pPr>
                      <a:r>
                        <a:rPr lang="en-US" sz="2000" dirty="0">
                          <a:effectLst/>
                          <a:cs typeface="Kalimati" panose="00000400000000000000" pitchFamily="2"/>
                        </a:rPr>
                        <a:t>कूल लागत</a:t>
                      </a:r>
                      <a:endParaRPr lang="en-US" sz="2000" dirty="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gn="ctr">
                        <a:lnSpc>
                          <a:spcPct val="107000"/>
                        </a:lnSpc>
                        <a:spcBef>
                          <a:spcPts val="0"/>
                        </a:spcBef>
                        <a:spcAft>
                          <a:spcPts val="0"/>
                        </a:spcAft>
                      </a:pPr>
                      <a:r>
                        <a:rPr lang="en-US" sz="2000" dirty="0">
                          <a:effectLst/>
                          <a:cs typeface="Kalimati" panose="00000400000000000000" pitchFamily="2"/>
                        </a:rPr>
                        <a:t>दातृ निकाय</a:t>
                      </a:r>
                      <a:endParaRPr lang="en-US" sz="2000" dirty="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gn="ctr">
                        <a:lnSpc>
                          <a:spcPct val="107000"/>
                        </a:lnSpc>
                        <a:spcBef>
                          <a:spcPts val="0"/>
                        </a:spcBef>
                        <a:spcAft>
                          <a:spcPts val="0"/>
                        </a:spcAft>
                      </a:pPr>
                      <a:r>
                        <a:rPr lang="en-US" sz="2000" dirty="0">
                          <a:effectLst/>
                          <a:cs typeface="Kalimati" panose="00000400000000000000" pitchFamily="2"/>
                        </a:rPr>
                        <a:t>सञ्चालित स्थान</a:t>
                      </a:r>
                      <a:endParaRPr lang="en-US" sz="2000" dirty="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gn="ctr">
                        <a:lnSpc>
                          <a:spcPct val="107000"/>
                        </a:lnSpc>
                        <a:spcBef>
                          <a:spcPts val="0"/>
                        </a:spcBef>
                        <a:spcAft>
                          <a:spcPts val="0"/>
                        </a:spcAft>
                      </a:pPr>
                      <a:r>
                        <a:rPr lang="en-US" sz="2000" dirty="0">
                          <a:effectLst/>
                          <a:cs typeface="Kalimati" panose="00000400000000000000" pitchFamily="2"/>
                        </a:rPr>
                        <a:t>परियोजनाका क्रियाकलापहरू</a:t>
                      </a:r>
                      <a:endParaRPr lang="en-US" sz="2000" dirty="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r>
              <a:tr h="984146">
                <a:tc>
                  <a:txBody>
                    <a:bodyPr/>
                    <a:lstStyle/>
                    <a:p>
                      <a:pPr marL="0" marR="0">
                        <a:lnSpc>
                          <a:spcPct val="107000"/>
                        </a:lnSpc>
                        <a:spcBef>
                          <a:spcPts val="0"/>
                        </a:spcBef>
                        <a:spcAft>
                          <a:spcPts val="0"/>
                        </a:spcAft>
                      </a:pPr>
                      <a:r>
                        <a:rPr lang="en-US" sz="1800">
                          <a:effectLst/>
                          <a:cs typeface="Kalimati" panose="00000400000000000000" pitchFamily="2"/>
                        </a:rPr>
                        <a:t>१</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nSpc>
                          <a:spcPct val="107000"/>
                        </a:lnSpc>
                        <a:spcBef>
                          <a:spcPts val="0"/>
                        </a:spcBef>
                        <a:spcAft>
                          <a:spcPts val="0"/>
                        </a:spcAft>
                      </a:pPr>
                      <a:r>
                        <a:rPr lang="en-US" sz="1800" dirty="0">
                          <a:effectLst/>
                          <a:cs typeface="Kalimati" panose="00000400000000000000" pitchFamily="2"/>
                        </a:rPr>
                        <a:t>खाद्य सामग्री वितरण</a:t>
                      </a:r>
                      <a:endParaRPr lang="en-US" sz="1800" dirty="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nSpc>
                          <a:spcPct val="107000"/>
                        </a:lnSpc>
                        <a:spcBef>
                          <a:spcPts val="0"/>
                        </a:spcBef>
                        <a:spcAft>
                          <a:spcPts val="0"/>
                        </a:spcAft>
                      </a:pPr>
                      <a:r>
                        <a:rPr lang="en-US" sz="1800">
                          <a:effectLst/>
                          <a:cs typeface="Kalimati" panose="00000400000000000000" pitchFamily="2"/>
                        </a:rPr>
                        <a:t>१५ फेब्रुअरी २०२४ देखि १४ अप्रिल २०२४</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nSpc>
                          <a:spcPct val="107000"/>
                        </a:lnSpc>
                        <a:spcBef>
                          <a:spcPts val="0"/>
                        </a:spcBef>
                        <a:spcAft>
                          <a:spcPts val="0"/>
                        </a:spcAft>
                      </a:pPr>
                      <a:r>
                        <a:rPr lang="en-US" sz="1800">
                          <a:effectLst/>
                          <a:cs typeface="Kalimati" panose="00000400000000000000" pitchFamily="2"/>
                        </a:rPr>
                        <a:t>२५९९२००</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nSpc>
                          <a:spcPct val="107000"/>
                        </a:lnSpc>
                        <a:spcBef>
                          <a:spcPts val="0"/>
                        </a:spcBef>
                        <a:spcAft>
                          <a:spcPts val="0"/>
                        </a:spcAft>
                      </a:pPr>
                      <a:r>
                        <a:rPr lang="en-US" sz="1800">
                          <a:effectLst/>
                          <a:cs typeface="Kalimati" panose="00000400000000000000" pitchFamily="2"/>
                        </a:rPr>
                        <a:t>Sharjah Charity International UAE</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nSpc>
                          <a:spcPct val="107000"/>
                        </a:lnSpc>
                        <a:spcBef>
                          <a:spcPts val="0"/>
                        </a:spcBef>
                        <a:spcAft>
                          <a:spcPts val="0"/>
                        </a:spcAft>
                      </a:pPr>
                      <a:r>
                        <a:rPr lang="en-US" sz="1800">
                          <a:effectLst/>
                          <a:cs typeface="Kalimati" panose="00000400000000000000" pitchFamily="2"/>
                        </a:rPr>
                        <a:t>पर्सा सुनसरी र ललितपुर</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nSpc>
                          <a:spcPct val="107000"/>
                        </a:lnSpc>
                        <a:spcBef>
                          <a:spcPts val="0"/>
                        </a:spcBef>
                        <a:spcAft>
                          <a:spcPts val="0"/>
                        </a:spcAft>
                      </a:pPr>
                      <a:r>
                        <a:rPr lang="en-US" sz="1800">
                          <a:effectLst/>
                          <a:cs typeface="Kalimati" panose="00000400000000000000" pitchFamily="2"/>
                        </a:rPr>
                        <a:t>पर्सा सुनसरी र ललितपुरमा खाद्य सामग्री वितरण</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r>
              <a:tr h="2389403">
                <a:tc>
                  <a:txBody>
                    <a:bodyPr/>
                    <a:lstStyle/>
                    <a:p>
                      <a:pPr marL="0" marR="0">
                        <a:lnSpc>
                          <a:spcPct val="107000"/>
                        </a:lnSpc>
                        <a:spcBef>
                          <a:spcPts val="0"/>
                        </a:spcBef>
                        <a:spcAft>
                          <a:spcPts val="0"/>
                        </a:spcAft>
                      </a:pPr>
                      <a:r>
                        <a:rPr lang="en-US" sz="1800">
                          <a:effectLst/>
                          <a:cs typeface="Kalimati" panose="00000400000000000000" pitchFamily="2"/>
                        </a:rPr>
                        <a:t>२</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nSpc>
                          <a:spcPct val="107000"/>
                        </a:lnSpc>
                        <a:spcBef>
                          <a:spcPts val="0"/>
                        </a:spcBef>
                        <a:spcAft>
                          <a:spcPts val="0"/>
                        </a:spcAft>
                      </a:pPr>
                      <a:r>
                        <a:rPr lang="en-US" sz="1800" dirty="0">
                          <a:effectLst/>
                          <a:cs typeface="Kalimati" panose="00000400000000000000" pitchFamily="2"/>
                        </a:rPr>
                        <a:t>इम्पाउरिङ रूरल आइ क्लिनिक अफ नेपाल अप्थाल्मिक इक्यूपमेण्ट इन आउटरिच माइक्रो सरजिकल आइ क्लिनिक</a:t>
                      </a:r>
                      <a:endParaRPr lang="en-US" sz="1800" dirty="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nSpc>
                          <a:spcPct val="107000"/>
                        </a:lnSpc>
                        <a:spcBef>
                          <a:spcPts val="0"/>
                        </a:spcBef>
                        <a:spcAft>
                          <a:spcPts val="0"/>
                        </a:spcAft>
                      </a:pPr>
                      <a:r>
                        <a:rPr lang="en-US" sz="1800" dirty="0">
                          <a:effectLst/>
                          <a:cs typeface="Kalimati" panose="00000400000000000000" pitchFamily="2"/>
                        </a:rPr>
                        <a:t>१४ फेब्रुअरी २०२४ देखि १३ अप्रिल</a:t>
                      </a:r>
                      <a:endParaRPr lang="en-US" sz="1800" dirty="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nSpc>
                          <a:spcPct val="107000"/>
                        </a:lnSpc>
                        <a:spcBef>
                          <a:spcPts val="0"/>
                        </a:spcBef>
                        <a:spcAft>
                          <a:spcPts val="0"/>
                        </a:spcAft>
                      </a:pPr>
                      <a:r>
                        <a:rPr lang="en-US" sz="1800">
                          <a:effectLst/>
                          <a:cs typeface="Kalimati" panose="00000400000000000000" pitchFamily="2"/>
                        </a:rPr>
                        <a:t>४३३९१२५</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nSpc>
                          <a:spcPct val="107000"/>
                        </a:lnSpc>
                        <a:spcBef>
                          <a:spcPts val="0"/>
                        </a:spcBef>
                        <a:spcAft>
                          <a:spcPts val="0"/>
                        </a:spcAft>
                      </a:pPr>
                      <a:r>
                        <a:rPr lang="en-US" sz="1800">
                          <a:effectLst/>
                          <a:cs typeface="Kalimati" panose="00000400000000000000" pitchFamily="2"/>
                        </a:rPr>
                        <a:t>Sharjah Charity International UAE</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nSpc>
                          <a:spcPct val="107000"/>
                        </a:lnSpc>
                        <a:spcBef>
                          <a:spcPts val="0"/>
                        </a:spcBef>
                        <a:spcAft>
                          <a:spcPts val="0"/>
                        </a:spcAft>
                      </a:pPr>
                      <a:r>
                        <a:rPr lang="en-US" sz="1800">
                          <a:effectLst/>
                          <a:cs typeface="Kalimati" panose="00000400000000000000" pitchFamily="2"/>
                        </a:rPr>
                        <a:t>सिरहा धनगढी नगरपालिका</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nSpc>
                          <a:spcPct val="107000"/>
                        </a:lnSpc>
                        <a:spcBef>
                          <a:spcPts val="0"/>
                        </a:spcBef>
                        <a:spcAft>
                          <a:spcPts val="0"/>
                        </a:spcAft>
                      </a:pPr>
                      <a:r>
                        <a:rPr lang="en-US" sz="1800">
                          <a:effectLst/>
                          <a:cs typeface="Kalimati" panose="00000400000000000000" pitchFamily="2"/>
                        </a:rPr>
                        <a:t>NEPTIO Procurement will be identifies and procure and acquire advanced ophthalmic equipment for effective use in omec </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r>
              <a:tr h="1125064">
                <a:tc>
                  <a:txBody>
                    <a:bodyPr/>
                    <a:lstStyle/>
                    <a:p>
                      <a:pPr marL="0" marR="0">
                        <a:lnSpc>
                          <a:spcPct val="107000"/>
                        </a:lnSpc>
                        <a:spcBef>
                          <a:spcPts val="0"/>
                        </a:spcBef>
                        <a:spcAft>
                          <a:spcPts val="0"/>
                        </a:spcAft>
                      </a:pPr>
                      <a:r>
                        <a:rPr lang="en-US" sz="1800">
                          <a:effectLst/>
                          <a:cs typeface="Kalimati" panose="00000400000000000000" pitchFamily="2"/>
                        </a:rPr>
                        <a:t>३</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nSpc>
                          <a:spcPct val="107000"/>
                        </a:lnSpc>
                        <a:spcBef>
                          <a:spcPts val="0"/>
                        </a:spcBef>
                        <a:spcAft>
                          <a:spcPts val="0"/>
                        </a:spcAft>
                      </a:pPr>
                      <a:r>
                        <a:rPr lang="en-US" sz="1800" dirty="0">
                          <a:effectLst/>
                          <a:cs typeface="Kalimati" panose="00000400000000000000" pitchFamily="2"/>
                        </a:rPr>
                        <a:t>न्यून आय भएका परिवारहरूलाइ आयआर्जनका लागि आर्थिक सहायता </a:t>
                      </a:r>
                      <a:endParaRPr lang="en-US" sz="1800" dirty="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nSpc>
                          <a:spcPct val="107000"/>
                        </a:lnSpc>
                        <a:spcBef>
                          <a:spcPts val="0"/>
                        </a:spcBef>
                        <a:spcAft>
                          <a:spcPts val="0"/>
                        </a:spcAft>
                      </a:pPr>
                      <a:r>
                        <a:rPr lang="en-US" sz="1800">
                          <a:effectLst/>
                          <a:cs typeface="Kalimati" panose="00000400000000000000" pitchFamily="2"/>
                        </a:rPr>
                        <a:t>२५ पुष २०८० </a:t>
                      </a:r>
                      <a:r>
                        <a:rPr lang="en-US" sz="1800">
                          <a:effectLst/>
                          <a:cs typeface="Kalimati" panose="00000400000000000000" pitchFamily="2"/>
                        </a:rPr>
                        <a:t>-</a:t>
                      </a:r>
                      <a:r>
                        <a:rPr lang="en-US" sz="1800">
                          <a:effectLst/>
                          <a:cs typeface="Kalimati" panose="00000400000000000000" pitchFamily="2"/>
                        </a:rPr>
                        <a:t>२४ आषाढ २०८१</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nSpc>
                          <a:spcPct val="107000"/>
                        </a:lnSpc>
                        <a:spcBef>
                          <a:spcPts val="0"/>
                        </a:spcBef>
                        <a:spcAft>
                          <a:spcPts val="0"/>
                        </a:spcAft>
                      </a:pPr>
                      <a:r>
                        <a:rPr lang="en-US" sz="1800">
                          <a:effectLst/>
                          <a:cs typeface="Kalimati" panose="00000400000000000000" pitchFamily="2"/>
                        </a:rPr>
                        <a:t>४२८९९५९</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nSpc>
                          <a:spcPct val="107000"/>
                        </a:lnSpc>
                        <a:spcBef>
                          <a:spcPts val="0"/>
                        </a:spcBef>
                        <a:spcAft>
                          <a:spcPts val="0"/>
                        </a:spcAft>
                      </a:pPr>
                      <a:r>
                        <a:rPr lang="en-US" sz="1800">
                          <a:effectLst/>
                          <a:cs typeface="Kalimati" panose="00000400000000000000" pitchFamily="2"/>
                        </a:rPr>
                        <a:t>Sharjah Charity International UAE</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nSpc>
                          <a:spcPct val="107000"/>
                        </a:lnSpc>
                        <a:spcBef>
                          <a:spcPts val="0"/>
                        </a:spcBef>
                        <a:spcAft>
                          <a:spcPts val="0"/>
                        </a:spcAft>
                      </a:pPr>
                      <a:r>
                        <a:rPr lang="en-US" sz="1800">
                          <a:effectLst/>
                          <a:cs typeface="Kalimati" panose="00000400000000000000" pitchFamily="2"/>
                        </a:rPr>
                        <a:t>सिरानचोक गाउँपालिका गोरखा</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nSpc>
                          <a:spcPct val="107000"/>
                        </a:lnSpc>
                        <a:spcBef>
                          <a:spcPts val="0"/>
                        </a:spcBef>
                        <a:spcAft>
                          <a:spcPts val="0"/>
                        </a:spcAft>
                      </a:pPr>
                      <a:r>
                        <a:rPr lang="en-US" sz="1800">
                          <a:effectLst/>
                          <a:cs typeface="Kalimati" panose="00000400000000000000" pitchFamily="2"/>
                        </a:rPr>
                        <a:t>सिरानचोक वडा नं ३ मा विभिन्न राहतका कार्यक्रम सञ्चालन</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r>
              <a:tr h="1125064">
                <a:tc>
                  <a:txBody>
                    <a:bodyPr/>
                    <a:lstStyle/>
                    <a:p>
                      <a:pPr marL="0" marR="0">
                        <a:lnSpc>
                          <a:spcPct val="107000"/>
                        </a:lnSpc>
                        <a:spcBef>
                          <a:spcPts val="0"/>
                        </a:spcBef>
                        <a:spcAft>
                          <a:spcPts val="0"/>
                        </a:spcAft>
                      </a:pPr>
                      <a:r>
                        <a:rPr lang="en-US" sz="1800">
                          <a:effectLst/>
                          <a:cs typeface="Kalimati" panose="00000400000000000000" pitchFamily="2"/>
                        </a:rPr>
                        <a:t>४</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nSpc>
                          <a:spcPct val="107000"/>
                        </a:lnSpc>
                        <a:spcBef>
                          <a:spcPts val="0"/>
                        </a:spcBef>
                        <a:spcAft>
                          <a:spcPts val="0"/>
                        </a:spcAft>
                      </a:pPr>
                      <a:r>
                        <a:rPr lang="en-US" sz="1800" dirty="0">
                          <a:effectLst/>
                          <a:cs typeface="Kalimati" panose="00000400000000000000" pitchFamily="2"/>
                        </a:rPr>
                        <a:t>राँगा वितरण </a:t>
                      </a:r>
                      <a:endParaRPr lang="en-US" sz="1800" dirty="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nSpc>
                          <a:spcPct val="107000"/>
                        </a:lnSpc>
                        <a:spcBef>
                          <a:spcPts val="0"/>
                        </a:spcBef>
                        <a:spcAft>
                          <a:spcPts val="0"/>
                        </a:spcAft>
                      </a:pPr>
                      <a:r>
                        <a:rPr lang="en-US" sz="1800">
                          <a:effectLst/>
                          <a:cs typeface="Kalimati" panose="00000400000000000000" pitchFamily="2"/>
                        </a:rPr>
                        <a:t> </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nSpc>
                          <a:spcPct val="107000"/>
                        </a:lnSpc>
                        <a:spcBef>
                          <a:spcPts val="0"/>
                        </a:spcBef>
                        <a:spcAft>
                          <a:spcPts val="0"/>
                        </a:spcAft>
                      </a:pPr>
                      <a:r>
                        <a:rPr lang="en-US" sz="1800" dirty="0">
                          <a:effectLst/>
                          <a:cs typeface="Kalimati" panose="00000400000000000000" pitchFamily="2"/>
                        </a:rPr>
                        <a:t> </a:t>
                      </a:r>
                      <a:endParaRPr lang="en-US" sz="1800" dirty="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nSpc>
                          <a:spcPct val="107000"/>
                        </a:lnSpc>
                        <a:spcBef>
                          <a:spcPts val="0"/>
                        </a:spcBef>
                        <a:spcAft>
                          <a:spcPts val="0"/>
                        </a:spcAft>
                      </a:pPr>
                      <a:r>
                        <a:rPr lang="en-US" sz="1800">
                          <a:effectLst/>
                          <a:cs typeface="Kalimati" panose="00000400000000000000" pitchFamily="2"/>
                        </a:rPr>
                        <a:t>Sharjah Charity International UAE</a:t>
                      </a:r>
                      <a:endParaRPr lang="en-US" sz="180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nSpc>
                          <a:spcPct val="107000"/>
                        </a:lnSpc>
                        <a:spcBef>
                          <a:spcPts val="0"/>
                        </a:spcBef>
                        <a:spcAft>
                          <a:spcPts val="0"/>
                        </a:spcAft>
                      </a:pPr>
                      <a:r>
                        <a:rPr lang="en-US" sz="1800" dirty="0">
                          <a:effectLst/>
                          <a:cs typeface="Kalimati" panose="00000400000000000000" pitchFamily="2"/>
                        </a:rPr>
                        <a:t>मोरङ</a:t>
                      </a:r>
                      <a:r>
                        <a:rPr lang="en-US" sz="1800" dirty="0">
                          <a:effectLst/>
                          <a:cs typeface="Kalimati" panose="00000400000000000000" pitchFamily="2"/>
                        </a:rPr>
                        <a:t> </a:t>
                      </a:r>
                      <a:r>
                        <a:rPr lang="en-US" sz="1800" dirty="0">
                          <a:effectLst/>
                          <a:cs typeface="Kalimati" panose="00000400000000000000" pitchFamily="2"/>
                        </a:rPr>
                        <a:t>सुनसरी सप्तरी पर्सा ललितपुर </a:t>
                      </a:r>
                      <a:endParaRPr lang="en-US" sz="1800" dirty="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c>
                  <a:txBody>
                    <a:bodyPr/>
                    <a:lstStyle/>
                    <a:p>
                      <a:pPr marL="0" marR="0">
                        <a:lnSpc>
                          <a:spcPct val="107000"/>
                        </a:lnSpc>
                        <a:spcBef>
                          <a:spcPts val="0"/>
                        </a:spcBef>
                        <a:spcAft>
                          <a:spcPts val="0"/>
                        </a:spcAft>
                      </a:pPr>
                      <a:r>
                        <a:rPr lang="en-US" sz="1800" dirty="0">
                          <a:effectLst/>
                          <a:cs typeface="Kalimati" panose="00000400000000000000" pitchFamily="2"/>
                        </a:rPr>
                        <a:t>बक्रइदको उपलक्ष्यमा मुश्लिम समुदायहरूमा राँगा वितरण</a:t>
                      </a:r>
                      <a:endParaRPr lang="en-US" sz="1800" dirty="0">
                        <a:effectLst/>
                        <a:latin typeface="Calibri" panose="020F0502020204030204" pitchFamily="34" charset="0"/>
                        <a:ea typeface="Calibri" panose="020F0502020204030204" pitchFamily="34" charset="0"/>
                        <a:cs typeface="Kalimati" panose="00000400000000000000" pitchFamily="2"/>
                      </a:endParaRPr>
                    </a:p>
                  </a:txBody>
                  <a:tcPr marL="36250" marR="36250" marT="0" marB="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287"/>
            <a:ext cx="10515600" cy="925417"/>
          </a:xfrm>
        </p:spPr>
        <p:txBody>
          <a:bodyPr>
            <a:normAutofit/>
          </a:bodyPr>
          <a:lstStyle/>
          <a:p>
            <a:pPr algn="ctr"/>
            <a:r>
              <a:rPr lang="en-US" sz="3600" dirty="0">
                <a:solidFill>
                  <a:srgbClr val="0070C0"/>
                </a:solidFill>
                <a:cs typeface="Kalimati" panose="00000400000000000000" pitchFamily="2"/>
              </a:rPr>
              <a:t>अनुगमन टोलीको कार्यक्षेत्रगत शर्त</a:t>
            </a:r>
            <a:r>
              <a:rPr lang="en-US" sz="3600" dirty="0">
                <a:solidFill>
                  <a:srgbClr val="0070C0"/>
                </a:solidFill>
                <a:cs typeface="Kalimati" panose="00000400000000000000" pitchFamily="2"/>
              </a:rPr>
              <a:t> (</a:t>
            </a:r>
            <a:r>
              <a:rPr lang="en-US" sz="3600" dirty="0" err="1">
                <a:solidFill>
                  <a:srgbClr val="0070C0"/>
                </a:solidFill>
                <a:cs typeface="Kalimati" panose="00000400000000000000" pitchFamily="2"/>
              </a:rPr>
              <a:t>ToR</a:t>
            </a:r>
            <a:r>
              <a:rPr lang="en-US" sz="3600" dirty="0">
                <a:solidFill>
                  <a:srgbClr val="0070C0"/>
                </a:solidFill>
                <a:cs typeface="Kalimati" panose="00000400000000000000" pitchFamily="2"/>
              </a:rPr>
              <a:t>)</a:t>
            </a:r>
            <a:endParaRPr lang="en-US" sz="3600" dirty="0">
              <a:solidFill>
                <a:srgbClr val="0070C0"/>
              </a:solidFill>
              <a:cs typeface="Kalimati" panose="00000400000000000000" pitchFamily="2"/>
            </a:endParaRPr>
          </a:p>
        </p:txBody>
      </p:sp>
      <p:sp>
        <p:nvSpPr>
          <p:cNvPr id="3" name="Content Placeholder 2"/>
          <p:cNvSpPr>
            <a:spLocks noGrp="1"/>
          </p:cNvSpPr>
          <p:nvPr>
            <p:ph idx="1"/>
          </p:nvPr>
        </p:nvSpPr>
        <p:spPr>
          <a:xfrm>
            <a:off x="308473" y="1112704"/>
            <a:ext cx="11688896" cy="5475383"/>
          </a:xfrm>
        </p:spPr>
        <p:txBody>
          <a:bodyPr>
            <a:normAutofit fontScale="92500" lnSpcReduction="10000"/>
          </a:bodyPr>
          <a:lstStyle/>
          <a:p>
            <a:pPr marL="342900" marR="0" lvl="0" indent="-342900">
              <a:lnSpc>
                <a:spcPct val="107000"/>
              </a:lnSpc>
              <a:spcBef>
                <a:spcPts val="0"/>
              </a:spcBef>
              <a:spcAft>
                <a:spcPts val="0"/>
              </a:spcAft>
              <a:buFont typeface="+mj-cs"/>
              <a:buAutoNum type="hindiAlpha1Period"/>
            </a:pPr>
            <a:r>
              <a:rPr lang="en-US" dirty="0">
                <a:effectLst/>
                <a:latin typeface="Calibri" panose="020F0502020204030204" pitchFamily="34" charset="0"/>
                <a:ea typeface="Calibri" panose="020F0502020204030204" pitchFamily="34" charset="0"/>
                <a:cs typeface="Kalimati" panose="00000400000000000000" pitchFamily="2"/>
              </a:rPr>
              <a:t>मुल्याङकनका लागि उपयुक्त रणनीति विकास गर्ने ।</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07000"/>
              </a:lnSpc>
              <a:spcBef>
                <a:spcPts val="0"/>
              </a:spcBef>
              <a:spcAft>
                <a:spcPts val="0"/>
              </a:spcAft>
              <a:buFont typeface="+mj-cs"/>
              <a:buAutoNum type="hindiAlpha1Period"/>
            </a:pPr>
            <a:r>
              <a:rPr lang="en-US" dirty="0">
                <a:effectLst/>
                <a:latin typeface="Calibri" panose="020F0502020204030204" pitchFamily="34" charset="0"/>
                <a:ea typeface="Calibri" panose="020F0502020204030204" pitchFamily="34" charset="0"/>
                <a:cs typeface="Kalimati" panose="00000400000000000000" pitchFamily="2"/>
              </a:rPr>
              <a:t>कार्यक्रम क्षेत्रका समुदाय लाइन एजेन्सी संस्था पदाधिकारीहरूको कार्यक्रमको अनुभवका बारेमा धारणा बुझ्ने</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07000"/>
              </a:lnSpc>
              <a:spcBef>
                <a:spcPts val="0"/>
              </a:spcBef>
              <a:spcAft>
                <a:spcPts val="0"/>
              </a:spcAft>
              <a:buFont typeface="+mj-cs"/>
              <a:buAutoNum type="hindiAlpha1Period"/>
            </a:pPr>
            <a:r>
              <a:rPr lang="en-US" dirty="0">
                <a:effectLst/>
                <a:latin typeface="Calibri" panose="020F0502020204030204" pitchFamily="34" charset="0"/>
                <a:ea typeface="Calibri" panose="020F0502020204030204" pitchFamily="34" charset="0"/>
                <a:cs typeface="Kalimati" panose="00000400000000000000" pitchFamily="2"/>
              </a:rPr>
              <a:t>परियोजना सम्बन्धित स्थानीय तहको बार्षिक बजेट तथा कार्यक्रममा समावेश भए नभएको तथा स्थानीय तहको आवश्यकता र प्राथमिकतासँग तालमेल भए नभएको सन्दर्भमा समिक्षा गर्ने</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07000"/>
              </a:lnSpc>
              <a:spcBef>
                <a:spcPts val="0"/>
              </a:spcBef>
              <a:spcAft>
                <a:spcPts val="0"/>
              </a:spcAft>
              <a:buFont typeface="+mj-cs"/>
              <a:buAutoNum type="hindiAlpha1Period"/>
            </a:pPr>
            <a:r>
              <a:rPr lang="en-US" dirty="0">
                <a:effectLst/>
                <a:latin typeface="Calibri" panose="020F0502020204030204" pitchFamily="34" charset="0"/>
                <a:ea typeface="Calibri" panose="020F0502020204030204" pitchFamily="34" charset="0"/>
                <a:cs typeface="Kalimati" panose="00000400000000000000" pitchFamily="2"/>
              </a:rPr>
              <a:t>लक्ष्य अनुरूप प्राप्त उपलव्धीको तुलनात्मक विश्लेषण गर्ने</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07000"/>
              </a:lnSpc>
              <a:spcBef>
                <a:spcPts val="0"/>
              </a:spcBef>
              <a:spcAft>
                <a:spcPts val="0"/>
              </a:spcAft>
              <a:buFont typeface="+mj-cs"/>
              <a:buAutoNum type="hindiAlpha1Period"/>
            </a:pPr>
            <a:r>
              <a:rPr lang="en-US" dirty="0">
                <a:effectLst/>
                <a:latin typeface="Calibri" panose="020F0502020204030204" pitchFamily="34" charset="0"/>
                <a:ea typeface="Calibri" panose="020F0502020204030204" pitchFamily="34" charset="0"/>
                <a:cs typeface="Kalimati" panose="00000400000000000000" pitchFamily="2"/>
              </a:rPr>
              <a:t>परियोजनाका सबल र दुर्वल पक्ष एवं चुनौति र अवसरको विश्लेषण गर्ने</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07000"/>
              </a:lnSpc>
              <a:spcBef>
                <a:spcPts val="0"/>
              </a:spcBef>
              <a:spcAft>
                <a:spcPts val="0"/>
              </a:spcAft>
              <a:buFont typeface="+mj-cs"/>
              <a:buAutoNum type="hindiAlpha1Period"/>
            </a:pPr>
            <a:r>
              <a:rPr lang="en-US" dirty="0">
                <a:effectLst/>
                <a:latin typeface="Calibri" panose="020F0502020204030204" pitchFamily="34" charset="0"/>
                <a:ea typeface="Calibri" panose="020F0502020204030204" pitchFamily="34" charset="0"/>
                <a:cs typeface="Kalimati" panose="00000400000000000000" pitchFamily="2"/>
              </a:rPr>
              <a:t>कार्यक्रमसँग सम्बन्धित अभिलेखहरू </a:t>
            </a:r>
            <a:r>
              <a:rPr lang="en-US" dirty="0">
                <a:effectLst/>
                <a:latin typeface="Calibri" panose="020F0502020204030204" pitchFamily="34" charset="0"/>
                <a:ea typeface="Calibri" panose="020F0502020204030204" pitchFamily="34" charset="0"/>
                <a:cs typeface="Kalimati" panose="00000400000000000000" pitchFamily="2"/>
              </a:rPr>
              <a:t> </a:t>
            </a:r>
            <a:r>
              <a:rPr lang="en-US" dirty="0">
                <a:effectLst/>
                <a:latin typeface="Calibri" panose="020F0502020204030204" pitchFamily="34" charset="0"/>
                <a:ea typeface="Calibri" panose="020F0502020204030204" pitchFamily="34" charset="0"/>
                <a:cs typeface="Kalimati" panose="00000400000000000000" pitchFamily="2"/>
              </a:rPr>
              <a:t>बारे अध्ययन गर्ने</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07000"/>
              </a:lnSpc>
              <a:spcBef>
                <a:spcPts val="0"/>
              </a:spcBef>
              <a:spcAft>
                <a:spcPts val="0"/>
              </a:spcAft>
              <a:buFont typeface="+mj-cs"/>
              <a:buAutoNum type="hindiAlpha1Period"/>
            </a:pPr>
            <a:r>
              <a:rPr lang="en-US" dirty="0">
                <a:effectLst/>
                <a:latin typeface="Calibri" panose="020F0502020204030204" pitchFamily="34" charset="0"/>
                <a:ea typeface="Calibri" panose="020F0502020204030204" pitchFamily="34" charset="0"/>
                <a:cs typeface="Kalimati" panose="00000400000000000000" pitchFamily="2"/>
              </a:rPr>
              <a:t>आर्थिक विवरणको समिक्षा </a:t>
            </a:r>
            <a:r>
              <a:rPr lang="en-US" dirty="0">
                <a:effectLst/>
                <a:latin typeface="Calibri" panose="020F0502020204030204" pitchFamily="34" charset="0"/>
                <a:ea typeface="Calibri" panose="020F0502020204030204" pitchFamily="34" charset="0"/>
                <a:cs typeface="Kalimati" panose="00000400000000000000" pitchFamily="2"/>
              </a:rPr>
              <a:t>(</a:t>
            </a:r>
            <a:r>
              <a:rPr lang="en-US" dirty="0">
                <a:effectLst/>
                <a:latin typeface="Calibri" panose="020F0502020204030204" pitchFamily="34" charset="0"/>
                <a:ea typeface="Calibri" panose="020F0502020204030204" pitchFamily="34" charset="0"/>
                <a:cs typeface="Kalimati" panose="00000400000000000000" pitchFamily="2"/>
              </a:rPr>
              <a:t>आय व्यय विवरण खर्च गर्ने तरिका सानो नगदी कोष सञ्चालन कर</a:t>
            </a:r>
            <a:r>
              <a:rPr lang="en-US" dirty="0">
                <a:effectLst/>
                <a:latin typeface="Calibri" panose="020F0502020204030204" pitchFamily="34" charset="0"/>
                <a:ea typeface="Calibri" panose="020F0502020204030204" pitchFamily="34" charset="0"/>
                <a:cs typeface="Kalimati" panose="00000400000000000000" pitchFamily="2"/>
              </a:rPr>
              <a:t>)</a:t>
            </a:r>
            <a:r>
              <a:rPr lang="en-US" dirty="0">
                <a:effectLst/>
                <a:latin typeface="Calibri" panose="020F0502020204030204" pitchFamily="34" charset="0"/>
                <a:ea typeface="Calibri" panose="020F0502020204030204" pitchFamily="34" charset="0"/>
                <a:cs typeface="Kalimati" panose="00000400000000000000" pitchFamily="2"/>
              </a:rPr>
              <a:t> र जिन्सी बस्तुहरूको स्थिति प्रयोग एवं आकलन गर्ने</a:t>
            </a:r>
            <a:endParaRPr lang="en-US" dirty="0">
              <a:effectLst/>
              <a:latin typeface="Calibri" panose="020F0502020204030204" pitchFamily="34" charset="0"/>
              <a:ea typeface="Calibri" panose="020F0502020204030204" pitchFamily="34" charset="0"/>
              <a:cs typeface="Mangal" panose="02040503050203030202" pitchFamily="18" charset="0"/>
            </a:endParaRPr>
          </a:p>
          <a:p>
            <a:pPr marL="342900" marR="0" lvl="0" indent="-342900" algn="just">
              <a:lnSpc>
                <a:spcPct val="107000"/>
              </a:lnSpc>
              <a:spcBef>
                <a:spcPts val="0"/>
              </a:spcBef>
              <a:spcAft>
                <a:spcPts val="0"/>
              </a:spcAft>
              <a:buFont typeface="+mj-cs"/>
              <a:buAutoNum type="hindiAlpha1Period"/>
            </a:pPr>
            <a:r>
              <a:rPr lang="en-US" dirty="0">
                <a:effectLst/>
                <a:latin typeface="Calibri" panose="020F0502020204030204" pitchFamily="34" charset="0"/>
                <a:ea typeface="Calibri" panose="020F0502020204030204" pitchFamily="34" charset="0"/>
                <a:cs typeface="Kalimati" panose="00000400000000000000" pitchFamily="2"/>
              </a:rPr>
              <a:t>परियोजनाको लागि प्राप्त वैदेशिक सहायताको स्रोतको विषयमा सम्पत्ति सुद्विकरण </a:t>
            </a:r>
            <a:r>
              <a:rPr lang="en-US" dirty="0">
                <a:effectLst/>
                <a:latin typeface="Calibri" panose="020F0502020204030204" pitchFamily="34" charset="0"/>
                <a:ea typeface="Calibri" panose="020F0502020204030204" pitchFamily="34" charset="0"/>
                <a:cs typeface="Kalimati" panose="00000400000000000000" pitchFamily="2"/>
              </a:rPr>
              <a:t>(</a:t>
            </a:r>
            <a:r>
              <a:rPr lang="en-US" dirty="0">
                <a:effectLst/>
                <a:latin typeface="Calibri" panose="020F0502020204030204" pitchFamily="34" charset="0"/>
                <a:ea typeface="Calibri" panose="020F0502020204030204" pitchFamily="34" charset="0"/>
                <a:cs typeface="Kalimati" panose="00000400000000000000" pitchFamily="2"/>
              </a:rPr>
              <a:t>मनिलाउण्ड्रीङ</a:t>
            </a:r>
            <a:r>
              <a:rPr lang="en-US" dirty="0">
                <a:effectLst/>
                <a:latin typeface="Calibri" panose="020F0502020204030204" pitchFamily="34" charset="0"/>
                <a:ea typeface="Calibri" panose="020F0502020204030204" pitchFamily="34" charset="0"/>
                <a:cs typeface="Kalimati" panose="00000400000000000000" pitchFamily="2"/>
              </a:rPr>
              <a:t>)</a:t>
            </a:r>
            <a:r>
              <a:rPr lang="en-US" dirty="0">
                <a:effectLst/>
                <a:latin typeface="Calibri" panose="020F0502020204030204" pitchFamily="34" charset="0"/>
                <a:ea typeface="Calibri" panose="020F0502020204030204" pitchFamily="34" charset="0"/>
                <a:cs typeface="Kalimati" panose="00000400000000000000" pitchFamily="2"/>
              </a:rPr>
              <a:t> निवारण ऐन २०६४ र नियमावली २०७३ मा भएको व्यवस्था समेतको पालन भए नभएको अध्ययन गरी प्रतिवेदनमा उल्लेख गर्नु पर्ने ।</a:t>
            </a:r>
            <a:endParaRPr lang="en-US" dirty="0">
              <a:effectLst/>
              <a:latin typeface="Calibri" panose="020F0502020204030204" pitchFamily="34" charset="0"/>
              <a:ea typeface="Calibri" panose="020F0502020204030204" pitchFamily="34" charset="0"/>
              <a:cs typeface="Mangal" panose="02040503050203030202" pitchFamily="18" charset="0"/>
            </a:endParaRPr>
          </a:p>
          <a:p>
            <a:endParaRPr lang="en-US" sz="4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20912</Words>
  <Application>WPS Presentation</Application>
  <PresentationFormat>Widescreen</PresentationFormat>
  <Paragraphs>661</Paragraphs>
  <Slides>40</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40</vt:i4>
      </vt:variant>
    </vt:vector>
  </HeadingPairs>
  <TitlesOfParts>
    <vt:vector size="56" baseType="lpstr">
      <vt:lpstr>Arial</vt:lpstr>
      <vt:lpstr>SimSun</vt:lpstr>
      <vt:lpstr>Wingdings</vt:lpstr>
      <vt:lpstr>Kalimati</vt:lpstr>
      <vt:lpstr>Kalimati</vt:lpstr>
      <vt:lpstr>Calibri</vt:lpstr>
      <vt:lpstr>Times New Roman</vt:lpstr>
      <vt:lpstr>Mangal</vt:lpstr>
      <vt:lpstr>Wingdings</vt:lpstr>
      <vt:lpstr>Microsoft YaHei</vt:lpstr>
      <vt:lpstr>Arial Unicode MS</vt:lpstr>
      <vt:lpstr>Calibri Light</vt:lpstr>
      <vt:lpstr>Symbol</vt:lpstr>
      <vt:lpstr>कालीमाटी</vt:lpstr>
      <vt:lpstr>Segoe Print</vt:lpstr>
      <vt:lpstr>Office Theme</vt:lpstr>
      <vt:lpstr>नमस्कार</vt:lpstr>
      <vt:lpstr>प्रस्तुतीका मुख्य बिषयहरु</vt:lpstr>
      <vt:lpstr>मानवीय कल्याणकारी फाउण्डेशन नेपालद्वारा सञ्चालित   -  खाद्य सामग्री वितरण,    -  इम्पाउरिङ रूरल आइ क्लिनिक     -  न्यून आय भएका परिवारहरूलाइ आयआर्जनका लागि आर्थिक सहायता    - राँगा वितरण                     परियोजनाको अनुगमन प्रतिवेदनको संक्षिप्त प्रस्तुतिकरण                                                       </vt:lpstr>
      <vt:lpstr>परियोजना सञ्चालन गर्ने संस्था/कम्पनीको संक्षिप्त परिचय</vt:lpstr>
      <vt:lpstr>PowerPoint 演示文稿</vt:lpstr>
      <vt:lpstr>PowerPoint 演示文稿</vt:lpstr>
      <vt:lpstr>PowerPoint 演示文稿</vt:lpstr>
      <vt:lpstr>PowerPoint 演示文稿</vt:lpstr>
      <vt:lpstr>अनुगमन टोलीको कार्यक्षेत्रगत शर्त (ToR)</vt:lpstr>
      <vt:lpstr>अनुगमनमा अवलम्बन गरिएको विधि</vt:lpstr>
      <vt:lpstr>अनुगमनको क्रममा छलफल, अन्तरक्रिया गरिएका पदाधिकारी तथा महत्वपूर्ण व्यक्तित्वहरू</vt:lpstr>
      <vt:lpstr>PowerPoint 演示文稿</vt:lpstr>
      <vt:lpstr>PowerPoint 演示文稿</vt:lpstr>
      <vt:lpstr>आँखा शिविरको प्रभाब</vt:lpstr>
      <vt:lpstr>राँगा वितरणको प्रगति</vt:lpstr>
      <vt:lpstr>परियोजना अनुसार स्वीकृत बजेट तथा खर्च र बाँकी</vt:lpstr>
      <vt:lpstr> परियोजनाको कार्यक्रम तथा प्रशासनिक खर्च  </vt:lpstr>
      <vt:lpstr>PowerPoint 演示文稿</vt:lpstr>
      <vt:lpstr>कार्यक्रमको सान्दर्भिकता (Relevancy of Project)</vt:lpstr>
      <vt:lpstr>  दिगो विकास लक्ष्यसँगको तादाम्यता </vt:lpstr>
      <vt:lpstr>राष्ट्रिय लक्ष्य र परियोजनाहरूको तादाम्यता</vt:lpstr>
      <vt:lpstr>प्रभावकारिता (Effectiveness)</vt:lpstr>
      <vt:lpstr>परियोजनाको दिगोपना (Sustainability)</vt:lpstr>
      <vt:lpstr>आगामी कार्यदिशा (Way Forward)</vt:lpstr>
      <vt:lpstr>PowerPoint 演示文稿</vt:lpstr>
      <vt:lpstr>पारदर्शिता (Transparancy)</vt:lpstr>
      <vt:lpstr>लैंगिक समानता तथा सामाजिक समावेशिकरण (GESI)</vt:lpstr>
      <vt:lpstr>कार्यकुशलता (Efficiency)</vt:lpstr>
      <vt:lpstr>सुझावहरू</vt:lpstr>
      <vt:lpstr>PowerPoint 演示文稿</vt:lpstr>
      <vt:lpstr>PowerPoint 演示文稿</vt:lpstr>
      <vt:lpstr>चित्रावली</vt:lpstr>
      <vt:lpstr>PowerPoint 演示文稿</vt:lpstr>
      <vt:lpstr>PowerPoint 演示文稿</vt:lpstr>
      <vt:lpstr>PowerPoint 演示文稿</vt:lpstr>
      <vt:lpstr>PowerPoint 演示文稿</vt:lpstr>
      <vt:lpstr>PowerPoint 演示文稿</vt:lpstr>
      <vt:lpstr>रागा बितरण सम्बन्धी</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Prem Lal Lamichhane</dc:creator>
  <cp:lastModifiedBy>Sukrit Wasti</cp:lastModifiedBy>
  <cp:revision>54</cp:revision>
  <dcterms:created xsi:type="dcterms:W3CDTF">2025-06-24T02:01:00Z</dcterms:created>
  <dcterms:modified xsi:type="dcterms:W3CDTF">2025-06-26T03:19:15Z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00503A2CA2934475A2EC83570D22D51B_13</vt:lpwstr>
  </property>
  <property fmtid="{D5CDD505-2E9C-101B-9397-08002B2CF9AE}" pid="3" name="KSOProductBuildVer">
    <vt:lpwstr>1033-12.2.0.21546</vt:lpwstr>
  </property>
</Properties>
</file>